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mic Sans MS" pitchFamily="66" charset="0"/>
      <p:regular r:id="rId48"/>
      <p:bold r:id="rId49"/>
      <p:italic r:id="rId50"/>
      <p:boldItalic r:id="rId51"/>
    </p:embeddedFont>
    <p:embeddedFont>
      <p:font typeface="Book Antiqua" pitchFamily="18" charset="0"/>
      <p:regular r:id="rId52"/>
      <p:bold r:id="rId53"/>
      <p:italic r:id="rId54"/>
      <p:boldItalic r:id="rId55"/>
    </p:embeddedFont>
    <p:embeddedFont>
      <p:font typeface="Nunito"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000000"/>
          </p15:clr>
        </p15:guide>
        <p15:guide id="2" pos="162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02" y="-336"/>
      </p:cViewPr>
      <p:guideLst>
        <p:guide orient="horz" pos="1620"/>
        <p:guide pos="16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63576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101a17c1f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101a17c1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101a17c1f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101a17c1f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101a17c1f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101a17c1f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101a17c1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101a17c1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22.gif"/><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www.camsys.com/pubs/2011_AAA_CrashvCongUpd.pdf" TargetMode="External"/><Relationship Id="rId13" Type="http://schemas.openxmlformats.org/officeDocument/2006/relationships/hyperlink" Target="http://www.patentgenius.com/patent/7065548.html" TargetMode="External"/><Relationship Id="rId18" Type="http://schemas.openxmlformats.org/officeDocument/2006/relationships/hyperlink" Target="https://www.legislation.gov.au/Details/F2018L00026" TargetMode="External"/><Relationship Id="rId3" Type="http://schemas.openxmlformats.org/officeDocument/2006/relationships/hyperlink" Target="https://web.archive.org/web/20121119140100/http:/www.leearmstrong.com/Dsrc/DSRCHomeset.htm" TargetMode="External"/><Relationship Id="rId7" Type="http://schemas.openxmlformats.org/officeDocument/2006/relationships/hyperlink" Target="https://web.archive.org/web/20120201033828/http:/www.camsys.com/pubs/2011_AAA_CrashvCongUpd.pdf" TargetMode="External"/><Relationship Id="rId12" Type="http://schemas.openxmlformats.org/officeDocument/2006/relationships/hyperlink" Target="https://www.car-2-car.org/index.php?id=8" TargetMode="External"/><Relationship Id="rId17" Type="http://schemas.openxmlformats.org/officeDocument/2006/relationships/hyperlink" Target="https://infrastructure.gov.au/vehicles/mv_standards_act/files/Sub136_Austroads.pdf" TargetMode="External"/><Relationship Id="rId2" Type="http://schemas.openxmlformats.org/officeDocument/2006/relationships/notesSlide" Target="../notesSlides/notesSlide45.xml"/><Relationship Id="rId16" Type="http://schemas.openxmlformats.org/officeDocument/2006/relationships/hyperlink" Target="https://en.m.wikipedia.org/wiki/Austroads" TargetMode="External"/><Relationship Id="rId1" Type="http://schemas.openxmlformats.org/officeDocument/2006/relationships/slideLayout" Target="../slideLayouts/slideLayout2.xml"/><Relationship Id="rId6" Type="http://schemas.openxmlformats.org/officeDocument/2006/relationships/hyperlink" Target="https://en.m.wikipedia.org/wiki/World_Health_Organization" TargetMode="External"/><Relationship Id="rId11" Type="http://schemas.openxmlformats.org/officeDocument/2006/relationships/hyperlink" Target="http://sites.ieee.org/connected-vehicles/2015/09/30/first-toyota-cars-to-include-v2v-and-v2i-communication-by-the-end-of-2015/" TargetMode="External"/><Relationship Id="rId5" Type="http://schemas.openxmlformats.org/officeDocument/2006/relationships/hyperlink" Target="http://www.who.int/violence_injury_prevention/publications/road_traffic/world_report/summary_en_rev.pdf" TargetMode="External"/><Relationship Id="rId15" Type="http://schemas.openxmlformats.org/officeDocument/2006/relationships/hyperlink" Target="http://www.nhtsa.gov/staticfiles/rulemaking/pdf/V2V/Readiness-of-V2V-Technology-for-Application-812014.pdf" TargetMode="External"/><Relationship Id="rId10" Type="http://schemas.openxmlformats.org/officeDocument/2006/relationships/hyperlink" Target="http://www.who.int/whr/2002/chapter4/en/index7.html" TargetMode="External"/><Relationship Id="rId19" Type="http://schemas.openxmlformats.org/officeDocument/2006/relationships/hyperlink" Target="http://www.path.berkeley.edu/" TargetMode="External"/><Relationship Id="rId4" Type="http://schemas.openxmlformats.org/officeDocument/2006/relationships/hyperlink" Target="http://www.leearmstrong.com/DSRC/DSRCHomeset.htm" TargetMode="External"/><Relationship Id="rId9" Type="http://schemas.openxmlformats.org/officeDocument/2006/relationships/hyperlink" Target="http://www.its.dot.gov/vii/" TargetMode="External"/><Relationship Id="rId14" Type="http://schemas.openxmlformats.org/officeDocument/2006/relationships/hyperlink" Target="http://blog.caranddriver.com/feds-want-v2v-communication-in-new-cars-starting-in-202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67544" y="1164285"/>
            <a:ext cx="8520600" cy="97541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b="1" i="1">
                <a:latin typeface="Book Antiqua"/>
                <a:ea typeface="Book Antiqua"/>
                <a:cs typeface="Book Antiqua"/>
                <a:sym typeface="Book Antiqua"/>
              </a:rPr>
              <a:t>MINI PROJECT </a:t>
            </a:r>
            <a:endParaRPr sz="1800" b="1" i="1">
              <a:latin typeface="Book Antiqua"/>
              <a:ea typeface="Book Antiqua"/>
              <a:cs typeface="Book Antiqua"/>
              <a:sym typeface="Book Antiqua"/>
            </a:endParaRPr>
          </a:p>
          <a:p>
            <a:pPr marL="0" lvl="0" indent="0" algn="ctr" rtl="0">
              <a:lnSpc>
                <a:spcPct val="100000"/>
              </a:lnSpc>
              <a:spcBef>
                <a:spcPts val="0"/>
              </a:spcBef>
              <a:spcAft>
                <a:spcPts val="0"/>
              </a:spcAft>
              <a:buSzPts val="2800"/>
              <a:buNone/>
            </a:pPr>
            <a:r>
              <a:rPr lang="en" sz="1800" b="1" i="1">
                <a:latin typeface="Book Antiqua"/>
                <a:ea typeface="Book Antiqua"/>
                <a:cs typeface="Book Antiqua"/>
                <a:sym typeface="Book Antiqua"/>
              </a:rPr>
              <a:t>ON</a:t>
            </a:r>
            <a:endParaRPr sz="1800" b="1" i="1">
              <a:latin typeface="Book Antiqua"/>
              <a:ea typeface="Book Antiqua"/>
              <a:cs typeface="Book Antiqua"/>
              <a:sym typeface="Book Antiqua"/>
            </a:endParaRPr>
          </a:p>
          <a:p>
            <a:pPr marL="0" lvl="0" indent="0" algn="ctr" rtl="0">
              <a:lnSpc>
                <a:spcPct val="100000"/>
              </a:lnSpc>
              <a:spcBef>
                <a:spcPts val="0"/>
              </a:spcBef>
              <a:spcAft>
                <a:spcPts val="0"/>
              </a:spcAft>
              <a:buSzPts val="2800"/>
              <a:buNone/>
            </a:pPr>
            <a:r>
              <a:rPr lang="en" sz="1800" b="1" i="1">
                <a:latin typeface="Book Antiqua"/>
                <a:ea typeface="Book Antiqua"/>
                <a:cs typeface="Book Antiqua"/>
                <a:sym typeface="Book Antiqua"/>
              </a:rPr>
              <a:t>VEHICLE TO VEHICLE COMMUNICATION SYSTEM</a:t>
            </a:r>
            <a:endParaRPr sz="1800" b="1" i="1">
              <a:latin typeface="Book Antiqua"/>
              <a:ea typeface="Book Antiqua"/>
              <a:cs typeface="Book Antiqua"/>
              <a:sym typeface="Book Antiqua"/>
            </a:endParaRPr>
          </a:p>
        </p:txBody>
      </p:sp>
      <p:pic>
        <p:nvPicPr>
          <p:cNvPr id="55" name="Google Shape;55;p13"/>
          <p:cNvPicPr preferRelativeResize="0"/>
          <p:nvPr/>
        </p:nvPicPr>
        <p:blipFill rotWithShape="1">
          <a:blip r:embed="rId3">
            <a:alphaModFix/>
          </a:blip>
          <a:srcRect/>
          <a:stretch/>
        </p:blipFill>
        <p:spPr>
          <a:xfrm>
            <a:off x="2520961" y="257103"/>
            <a:ext cx="3887104" cy="907182"/>
          </a:xfrm>
          <a:prstGeom prst="rect">
            <a:avLst/>
          </a:prstGeom>
          <a:noFill/>
          <a:ln>
            <a:noFill/>
          </a:ln>
        </p:spPr>
      </p:pic>
      <p:sp>
        <p:nvSpPr>
          <p:cNvPr id="56" name="Google Shape;56;p13"/>
          <p:cNvSpPr/>
          <p:nvPr/>
        </p:nvSpPr>
        <p:spPr>
          <a:xfrm>
            <a:off x="524578" y="3283649"/>
            <a:ext cx="3509611" cy="1736373"/>
          </a:xfrm>
          <a:prstGeom prst="rect">
            <a:avLst/>
          </a:prstGeom>
          <a:noFill/>
          <a:ln>
            <a:noFill/>
          </a:ln>
        </p:spPr>
        <p:txBody>
          <a:bodyPr spcFirstLastPara="1" wrap="square" lIns="91425" tIns="45700" rIns="91425" bIns="45700" anchor="t" anchorCtr="0">
            <a:noAutofit/>
          </a:bodyPr>
          <a:lstStyle/>
          <a:p>
            <a:pPr marL="0" marR="12700" lvl="0" indent="0" algn="l" rtl="0">
              <a:lnSpc>
                <a:spcPct val="100000"/>
              </a:lnSpc>
              <a:spcBef>
                <a:spcPts val="0"/>
              </a:spcBef>
              <a:spcAft>
                <a:spcPts val="0"/>
              </a:spcAft>
              <a:buNone/>
            </a:pPr>
            <a:r>
              <a:rPr lang="en" sz="1400" b="1" i="0" u="none" strike="noStrike" cap="none">
                <a:solidFill>
                  <a:schemeClr val="dk1"/>
                </a:solidFill>
                <a:latin typeface="Times New Roman"/>
                <a:ea typeface="Times New Roman"/>
                <a:cs typeface="Times New Roman"/>
                <a:sym typeface="Times New Roman"/>
              </a:rPr>
              <a:t>SACHIN SHARNGOWDA   R16CS355</a:t>
            </a:r>
            <a:endParaRPr/>
          </a:p>
          <a:p>
            <a:pPr marL="0" marR="12700" lvl="0" indent="0" algn="l" rtl="0">
              <a:lnSpc>
                <a:spcPct val="100000"/>
              </a:lnSpc>
              <a:spcBef>
                <a:spcPts val="2100"/>
              </a:spcBef>
              <a:spcAft>
                <a:spcPts val="0"/>
              </a:spcAft>
              <a:buNone/>
            </a:pPr>
            <a:r>
              <a:rPr lang="en" sz="1400" b="1" i="0" u="none" strike="noStrike" cap="none">
                <a:solidFill>
                  <a:schemeClr val="dk1"/>
                </a:solidFill>
                <a:latin typeface="Times New Roman"/>
                <a:ea typeface="Times New Roman"/>
                <a:cs typeface="Times New Roman"/>
                <a:sym typeface="Times New Roman"/>
              </a:rPr>
              <a:t>SAGAR.B.DOLLIN 	        R16CS356</a:t>
            </a:r>
            <a:endParaRPr/>
          </a:p>
          <a:p>
            <a:pPr marL="0" marR="12700" lvl="0" indent="0" algn="l" rtl="0">
              <a:lnSpc>
                <a:spcPct val="100000"/>
              </a:lnSpc>
              <a:spcBef>
                <a:spcPts val="2100"/>
              </a:spcBef>
              <a:spcAft>
                <a:spcPts val="0"/>
              </a:spcAft>
              <a:buNone/>
            </a:pPr>
            <a:r>
              <a:rPr lang="en" sz="1400" b="1" i="0" u="none" strike="noStrike" cap="none">
                <a:solidFill>
                  <a:schemeClr val="dk1"/>
                </a:solidFill>
                <a:latin typeface="Times New Roman"/>
                <a:ea typeface="Times New Roman"/>
                <a:cs typeface="Times New Roman"/>
                <a:sym typeface="Times New Roman"/>
              </a:rPr>
              <a:t> SANJAY.K.R                        R16CS370</a:t>
            </a:r>
            <a:endParaRPr/>
          </a:p>
          <a:p>
            <a:pPr marL="0" marR="12700" lvl="0" indent="0" algn="l" rtl="0">
              <a:lnSpc>
                <a:spcPct val="100000"/>
              </a:lnSpc>
              <a:spcBef>
                <a:spcPts val="1900"/>
              </a:spcBef>
              <a:spcAft>
                <a:spcPts val="0"/>
              </a:spcAft>
              <a:buNone/>
            </a:pPr>
            <a:r>
              <a:rPr lang="en" sz="1400" b="1" i="0" u="none" strike="noStrike" cap="none">
                <a:solidFill>
                  <a:schemeClr val="dk1"/>
                </a:solidFill>
                <a:latin typeface="Times New Roman"/>
                <a:ea typeface="Times New Roman"/>
                <a:cs typeface="Times New Roman"/>
                <a:sym typeface="Times New Roman"/>
              </a:rPr>
              <a:t>SANJAY KUMAR .K            R16CS371</a:t>
            </a:r>
            <a:endParaRPr/>
          </a:p>
        </p:txBody>
      </p:sp>
      <p:sp>
        <p:nvSpPr>
          <p:cNvPr id="57" name="Google Shape;57;p13"/>
          <p:cNvSpPr/>
          <p:nvPr/>
        </p:nvSpPr>
        <p:spPr>
          <a:xfrm>
            <a:off x="3851920" y="3701712"/>
            <a:ext cx="5197363" cy="1318310"/>
          </a:xfrm>
          <a:prstGeom prst="rect">
            <a:avLst/>
          </a:prstGeom>
          <a:noFill/>
          <a:ln>
            <a:noFill/>
          </a:ln>
        </p:spPr>
        <p:txBody>
          <a:bodyPr spcFirstLastPara="1" wrap="square" lIns="91425" tIns="45700" rIns="91425" bIns="45700" anchor="t" anchorCtr="0">
            <a:noAutofit/>
          </a:bodyPr>
          <a:lstStyle/>
          <a:p>
            <a:pPr marL="12700" marR="12700" lvl="0" indent="0" algn="ctr" rtl="0">
              <a:lnSpc>
                <a:spcPct val="100000"/>
              </a:lnSpc>
              <a:spcBef>
                <a:spcPts val="0"/>
              </a:spcBef>
              <a:spcAft>
                <a:spcPts val="0"/>
              </a:spcAft>
              <a:buNone/>
            </a:pPr>
            <a:r>
              <a:rPr lang="en" sz="1400" b="1" i="0" u="none" strike="noStrike" cap="none">
                <a:solidFill>
                  <a:schemeClr val="dk1"/>
                </a:solidFill>
                <a:latin typeface="Times New Roman"/>
                <a:ea typeface="Times New Roman"/>
                <a:cs typeface="Times New Roman"/>
                <a:sym typeface="Times New Roman"/>
              </a:rPr>
              <a:t>Under the guidance of</a:t>
            </a:r>
            <a:endParaRPr/>
          </a:p>
          <a:p>
            <a:pPr marL="1384300" marR="1384300" lvl="0" indent="0" algn="ctr" rtl="0">
              <a:lnSpc>
                <a:spcPct val="100000"/>
              </a:lnSpc>
              <a:spcBef>
                <a:spcPts val="1900"/>
              </a:spcBef>
              <a:spcAft>
                <a:spcPts val="0"/>
              </a:spcAft>
              <a:buNone/>
            </a:pPr>
            <a:r>
              <a:rPr lang="en" sz="1600" b="1" i="0" u="none" strike="noStrike" cap="none">
                <a:solidFill>
                  <a:schemeClr val="dk1"/>
                </a:solidFill>
                <a:latin typeface="Times New Roman"/>
                <a:ea typeface="Times New Roman"/>
                <a:cs typeface="Times New Roman"/>
                <a:sym typeface="Times New Roman"/>
              </a:rPr>
              <a:t>Mr. Manjunath P.C.</a:t>
            </a:r>
            <a:endParaRPr/>
          </a:p>
          <a:p>
            <a:pPr marL="1384300" marR="1384300" lvl="0" indent="0" algn="ctr" rtl="0">
              <a:lnSpc>
                <a:spcPct val="100000"/>
              </a:lnSpc>
              <a:spcBef>
                <a:spcPts val="1900"/>
              </a:spcBef>
              <a:spcAft>
                <a:spcPts val="0"/>
              </a:spcAft>
              <a:buNone/>
            </a:pPr>
            <a:r>
              <a:rPr lang="en" sz="1800" b="0" i="0" u="none" strike="noStrike" cap="none">
                <a:solidFill>
                  <a:schemeClr val="dk1"/>
                </a:solidFill>
                <a:latin typeface="Arial"/>
                <a:ea typeface="Arial"/>
                <a:cs typeface="Arial"/>
                <a:sym typeface="Arial"/>
              </a:rPr>
              <a:t>(assistant professor)</a:t>
            </a: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2286000" y="2337849"/>
            <a:ext cx="5238328" cy="877676"/>
          </a:xfrm>
          <a:prstGeom prst="rect">
            <a:avLst/>
          </a:prstGeom>
          <a:noFill/>
          <a:ln>
            <a:noFill/>
          </a:ln>
        </p:spPr>
        <p:txBody>
          <a:bodyPr spcFirstLastPara="1" wrap="square" lIns="91425" tIns="45700" rIns="91425" bIns="45700" anchor="t" anchorCtr="0">
            <a:noAutofit/>
          </a:bodyPr>
          <a:lstStyle/>
          <a:p>
            <a:pPr marL="12700" marR="12700" lvl="0" indent="0" algn="l" rtl="0">
              <a:lnSpc>
                <a:spcPct val="110000"/>
              </a:lnSpc>
              <a:spcBef>
                <a:spcPts val="0"/>
              </a:spcBef>
              <a:spcAft>
                <a:spcPts val="0"/>
              </a:spcAft>
              <a:buNone/>
            </a:pPr>
            <a:r>
              <a:rPr lang="en" sz="1600" b="1" i="0" u="none" strike="noStrike" cap="none">
                <a:solidFill>
                  <a:schemeClr val="dk1"/>
                </a:solidFill>
                <a:latin typeface="Times New Roman"/>
                <a:ea typeface="Times New Roman"/>
                <a:cs typeface="Times New Roman"/>
                <a:sym typeface="Times New Roman"/>
              </a:rPr>
              <a:t>Project Group ID:  F3                                     Section: F</a:t>
            </a:r>
            <a:endParaRPr/>
          </a:p>
          <a:p>
            <a:pPr marL="12700" marR="12700" lvl="0" indent="0" algn="ctr" rtl="0">
              <a:lnSpc>
                <a:spcPct val="110000"/>
              </a:lnSpc>
              <a:spcBef>
                <a:spcPts val="1900"/>
              </a:spcBef>
              <a:spcAft>
                <a:spcPts val="0"/>
              </a:spcAft>
              <a:buNone/>
            </a:pPr>
            <a:r>
              <a:rPr lang="en" sz="1600" b="1" i="0" u="none" strike="noStrike" cap="none">
                <a:solidFill>
                  <a:schemeClr val="dk1"/>
                </a:solidFill>
                <a:latin typeface="Times New Roman"/>
                <a:ea typeface="Times New Roman"/>
                <a:cs typeface="Times New Roman"/>
                <a:sym typeface="Times New Roman"/>
              </a:rPr>
              <a:t>By</a:t>
            </a:r>
            <a:endParaRPr sz="1600" b="1"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107505" y="1779662"/>
            <a:ext cx="5256584" cy="276128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a:latin typeface="Times New Roman"/>
                <a:ea typeface="Times New Roman"/>
                <a:cs typeface="Times New Roman"/>
                <a:sym typeface="Times New Roman"/>
              </a:rPr>
              <a:t/>
            </a:r>
            <a:br>
              <a:rPr lang="en" sz="2800">
                <a:latin typeface="Times New Roman"/>
                <a:ea typeface="Times New Roman"/>
                <a:cs typeface="Times New Roman"/>
                <a:sym typeface="Times New Roman"/>
              </a:rPr>
            </a:br>
            <a:r>
              <a:rPr lang="en" sz="2800">
                <a:latin typeface="Times New Roman"/>
                <a:ea typeface="Times New Roman"/>
                <a:cs typeface="Times New Roman"/>
                <a:sym typeface="Times New Roman"/>
              </a:rPr>
              <a:t>Meet Dr. Mewton </a:t>
            </a:r>
            <a:endParaRPr sz="2800">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r>
              <a:rPr lang="en" sz="2800">
                <a:latin typeface="Times New Roman"/>
                <a:ea typeface="Times New Roman"/>
                <a:cs typeface="Times New Roman"/>
                <a:sym typeface="Times New Roman"/>
              </a:rPr>
              <a:t>He is all about math and he has presented us a collision problem</a:t>
            </a:r>
            <a:endParaRPr sz="2800">
              <a:latin typeface="Times New Roman"/>
              <a:ea typeface="Times New Roman"/>
              <a:cs typeface="Times New Roman"/>
              <a:sym typeface="Times New Roman"/>
            </a:endParaRPr>
          </a:p>
        </p:txBody>
      </p:sp>
      <p:pic>
        <p:nvPicPr>
          <p:cNvPr id="114" name="Google Shape;114;p22"/>
          <p:cNvPicPr preferRelativeResize="0"/>
          <p:nvPr/>
        </p:nvPicPr>
        <p:blipFill rotWithShape="1">
          <a:blip r:embed="rId3">
            <a:alphaModFix/>
          </a:blip>
          <a:srcRect/>
          <a:stretch/>
        </p:blipFill>
        <p:spPr>
          <a:xfrm>
            <a:off x="4860033" y="411510"/>
            <a:ext cx="4283968" cy="4225315"/>
          </a:xfrm>
          <a:prstGeom prst="rect">
            <a:avLst/>
          </a:prstGeom>
          <a:noFill/>
          <a:ln>
            <a:noFill/>
          </a:ln>
        </p:spPr>
      </p:pic>
      <p:sp>
        <p:nvSpPr>
          <p:cNvPr id="115" name="Google Shape;115;p22"/>
          <p:cNvSpPr txBox="1"/>
          <p:nvPr/>
        </p:nvSpPr>
        <p:spPr>
          <a:xfrm>
            <a:off x="107504" y="267494"/>
            <a:ext cx="4968552"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1" i="0" u="none" strike="noStrike" cap="none">
                <a:solidFill>
                  <a:srgbClr val="000000"/>
                </a:solidFill>
                <a:latin typeface="Times New Roman"/>
                <a:ea typeface="Times New Roman"/>
                <a:cs typeface="Times New Roman"/>
                <a:sym typeface="Times New Roman"/>
              </a:rPr>
              <a:t>We will also be able to tackle the problem of accidents.</a:t>
            </a:r>
            <a:endParaRPr sz="28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19"/>
        <p:cNvGrpSpPr/>
        <p:nvPr/>
      </p:nvGrpSpPr>
      <p:grpSpPr>
        <a:xfrm>
          <a:off x="0" y="0"/>
          <a:ext cx="0" cy="0"/>
          <a:chOff x="0" y="0"/>
          <a:chExt cx="0" cy="0"/>
        </a:xfrm>
      </p:grpSpPr>
      <p:sp>
        <p:nvSpPr>
          <p:cNvPr id="120" name="Google Shape;120;p23"/>
          <p:cNvSpPr/>
          <p:nvPr/>
        </p:nvSpPr>
        <p:spPr>
          <a:xfrm>
            <a:off x="4329850" y="3239700"/>
            <a:ext cx="276300" cy="27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73763"/>
              </a:solidFill>
              <a:latin typeface="Arial"/>
              <a:ea typeface="Arial"/>
              <a:cs typeface="Arial"/>
              <a:sym typeface="Arial"/>
            </a:endParaRPr>
          </a:p>
        </p:txBody>
      </p:sp>
      <p:sp>
        <p:nvSpPr>
          <p:cNvPr id="121" name="Google Shape;121;p23"/>
          <p:cNvSpPr/>
          <p:nvPr/>
        </p:nvSpPr>
        <p:spPr>
          <a:xfrm>
            <a:off x="4329850" y="2234000"/>
            <a:ext cx="276300" cy="27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2" name="Google Shape;122;p23"/>
          <p:cNvCxnSpPr>
            <a:stCxn id="121" idx="0"/>
          </p:cNvCxnSpPr>
          <p:nvPr/>
        </p:nvCxnSpPr>
        <p:spPr>
          <a:xfrm rot="10800000">
            <a:off x="4452700" y="1781000"/>
            <a:ext cx="15300" cy="453000"/>
          </a:xfrm>
          <a:prstGeom prst="straightConnector1">
            <a:avLst/>
          </a:prstGeom>
          <a:noFill/>
          <a:ln w="9525" cap="flat" cmpd="sng">
            <a:solidFill>
              <a:schemeClr val="dk2"/>
            </a:solidFill>
            <a:prstDash val="solid"/>
            <a:round/>
            <a:headEnd type="none" w="sm" len="sm"/>
            <a:tailEnd type="triangle" w="med" len="med"/>
          </a:ln>
        </p:spPr>
      </p:cxnSp>
      <p:cxnSp>
        <p:nvCxnSpPr>
          <p:cNvPr id="123" name="Google Shape;123;p23"/>
          <p:cNvCxnSpPr>
            <a:stCxn id="120" idx="0"/>
          </p:cNvCxnSpPr>
          <p:nvPr/>
        </p:nvCxnSpPr>
        <p:spPr>
          <a:xfrm rot="10800000" flipH="1">
            <a:off x="4468000" y="2825100"/>
            <a:ext cx="15300" cy="414600"/>
          </a:xfrm>
          <a:prstGeom prst="straightConnector1">
            <a:avLst/>
          </a:prstGeom>
          <a:noFill/>
          <a:ln w="9525" cap="flat" cmpd="sng">
            <a:solidFill>
              <a:schemeClr val="dk2"/>
            </a:solidFill>
            <a:prstDash val="solid"/>
            <a:round/>
            <a:headEnd type="none" w="sm" len="sm"/>
            <a:tailEnd type="triangle" w="med" len="med"/>
          </a:ln>
        </p:spPr>
      </p:cxnSp>
      <p:sp>
        <p:nvSpPr>
          <p:cNvPr id="124" name="Google Shape;124;p23"/>
          <p:cNvSpPr/>
          <p:nvPr/>
        </p:nvSpPr>
        <p:spPr>
          <a:xfrm>
            <a:off x="2011350" y="1228300"/>
            <a:ext cx="276300" cy="27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23"/>
          <p:cNvCxnSpPr>
            <a:stCxn id="124" idx="6"/>
          </p:cNvCxnSpPr>
          <p:nvPr/>
        </p:nvCxnSpPr>
        <p:spPr>
          <a:xfrm>
            <a:off x="2287650" y="1366450"/>
            <a:ext cx="568200" cy="0"/>
          </a:xfrm>
          <a:prstGeom prst="straightConnector1">
            <a:avLst/>
          </a:prstGeom>
          <a:noFill/>
          <a:ln w="9525" cap="flat" cmpd="sng">
            <a:solidFill>
              <a:schemeClr val="dk2"/>
            </a:solidFill>
            <a:prstDash val="solid"/>
            <a:round/>
            <a:headEnd type="none" w="sm" len="sm"/>
            <a:tailEnd type="triangle" w="med" len="med"/>
          </a:ln>
        </p:spPr>
      </p:cxnSp>
      <p:sp>
        <p:nvSpPr>
          <p:cNvPr id="126" name="Google Shape;126;p23"/>
          <p:cNvSpPr/>
          <p:nvPr/>
        </p:nvSpPr>
        <p:spPr>
          <a:xfrm>
            <a:off x="1750325" y="1688900"/>
            <a:ext cx="2410500" cy="250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3"/>
          <p:cNvSpPr txBox="1"/>
          <p:nvPr/>
        </p:nvSpPr>
        <p:spPr>
          <a:xfrm>
            <a:off x="4713600" y="3285700"/>
            <a:ext cx="9672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P(v1,d1)</a:t>
            </a:r>
            <a:endParaRPr sz="1400" b="0" i="0" u="none" strike="noStrike" cap="none">
              <a:solidFill>
                <a:srgbClr val="000000"/>
              </a:solidFill>
              <a:latin typeface="Arial"/>
              <a:ea typeface="Arial"/>
              <a:cs typeface="Arial"/>
              <a:sym typeface="Arial"/>
            </a:endParaRPr>
          </a:p>
        </p:txBody>
      </p:sp>
      <p:sp>
        <p:nvSpPr>
          <p:cNvPr id="128" name="Google Shape;128;p23"/>
          <p:cNvSpPr txBox="1"/>
          <p:nvPr/>
        </p:nvSpPr>
        <p:spPr>
          <a:xfrm>
            <a:off x="4713600" y="2272350"/>
            <a:ext cx="967200" cy="2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Q(v2,d2)</a:t>
            </a:r>
            <a:endParaRPr sz="1400" b="0" i="0" u="none" strike="noStrike" cap="none">
              <a:solidFill>
                <a:srgbClr val="000000"/>
              </a:solidFill>
              <a:latin typeface="Arial"/>
              <a:ea typeface="Arial"/>
              <a:cs typeface="Arial"/>
              <a:sym typeface="Arial"/>
            </a:endParaRPr>
          </a:p>
        </p:txBody>
      </p:sp>
      <p:sp>
        <p:nvSpPr>
          <p:cNvPr id="129" name="Google Shape;129;p23"/>
          <p:cNvSpPr txBox="1"/>
          <p:nvPr/>
        </p:nvSpPr>
        <p:spPr>
          <a:xfrm>
            <a:off x="1658200" y="844575"/>
            <a:ext cx="1074900" cy="27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R(v3,d3)</a:t>
            </a:r>
            <a:endParaRPr sz="1400" b="0" i="0" u="none" strike="noStrike" cap="none">
              <a:solidFill>
                <a:srgbClr val="000000"/>
              </a:solidFill>
              <a:latin typeface="Arial"/>
              <a:ea typeface="Arial"/>
              <a:cs typeface="Arial"/>
              <a:sym typeface="Arial"/>
            </a:endParaRPr>
          </a:p>
        </p:txBody>
      </p:sp>
      <p:sp>
        <p:nvSpPr>
          <p:cNvPr id="130" name="Google Shape;130;p23"/>
          <p:cNvSpPr/>
          <p:nvPr/>
        </p:nvSpPr>
        <p:spPr>
          <a:xfrm>
            <a:off x="4391175" y="1412550"/>
            <a:ext cx="92100" cy="921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000000"/>
              </a:highlight>
              <a:latin typeface="Arial"/>
              <a:ea typeface="Arial"/>
              <a:cs typeface="Arial"/>
              <a:sym typeface="Arial"/>
            </a:endParaRPr>
          </a:p>
        </p:txBody>
      </p:sp>
      <p:sp>
        <p:nvSpPr>
          <p:cNvPr id="131" name="Google Shape;131;p23"/>
          <p:cNvSpPr txBox="1"/>
          <p:nvPr/>
        </p:nvSpPr>
        <p:spPr>
          <a:xfrm>
            <a:off x="4483300" y="1289700"/>
            <a:ext cx="414600" cy="33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t>
            </a:r>
            <a:endParaRPr sz="1400" b="0" i="0" u="none" strike="noStrike" cap="none">
              <a:solidFill>
                <a:srgbClr val="000000"/>
              </a:solidFill>
              <a:latin typeface="Arial"/>
              <a:ea typeface="Arial"/>
              <a:cs typeface="Arial"/>
              <a:sym typeface="Arial"/>
            </a:endParaRPr>
          </a:p>
        </p:txBody>
      </p:sp>
      <p:sp>
        <p:nvSpPr>
          <p:cNvPr id="132" name="Google Shape;132;p23"/>
          <p:cNvSpPr txBox="1"/>
          <p:nvPr/>
        </p:nvSpPr>
        <p:spPr>
          <a:xfrm>
            <a:off x="5097450" y="3417400"/>
            <a:ext cx="7345200" cy="85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3"/>
          <p:cNvSpPr txBox="1"/>
          <p:nvPr/>
        </p:nvSpPr>
        <p:spPr>
          <a:xfrm>
            <a:off x="6110775" y="837975"/>
            <a:ext cx="2840400" cy="391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There are 3 ways in which the particles may collide;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PQ collision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QR collision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PQR collision</a:t>
            </a:r>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PR collision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There are several ways in which the collisions can be avoided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will consider 8 practical possibilities.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P(collision)=4/12=0.3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Our algorithm chooses one of 6 possible solution to avoid collision.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0" y="51470"/>
            <a:ext cx="3059832" cy="122413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400">
                <a:solidFill>
                  <a:srgbClr val="FF9900"/>
                </a:solidFill>
                <a:latin typeface="Times New Roman"/>
                <a:ea typeface="Times New Roman"/>
                <a:cs typeface="Times New Roman"/>
                <a:sym typeface="Times New Roman"/>
              </a:rPr>
              <a:t>Lets have a look on possible practical collisions.</a:t>
            </a:r>
            <a:endParaRPr sz="2400">
              <a:solidFill>
                <a:srgbClr val="FF99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6"/>
          <p:cNvPicPr preferRelativeResize="0"/>
          <p:nvPr/>
        </p:nvPicPr>
        <p:blipFill rotWithShape="1">
          <a:blip r:embed="rId3">
            <a:alphaModFix/>
          </a:blip>
          <a:srcRect/>
          <a:stretch/>
        </p:blipFill>
        <p:spPr>
          <a:xfrm>
            <a:off x="152400" y="152400"/>
            <a:ext cx="4772634" cy="4991100"/>
          </a:xfrm>
          <a:prstGeom prst="rect">
            <a:avLst/>
          </a:prstGeom>
          <a:noFill/>
          <a:ln>
            <a:noFill/>
          </a:ln>
        </p:spPr>
      </p:pic>
      <p:sp>
        <p:nvSpPr>
          <p:cNvPr id="149" name="Google Shape;149;p26"/>
          <p:cNvSpPr txBox="1"/>
          <p:nvPr/>
        </p:nvSpPr>
        <p:spPr>
          <a:xfrm>
            <a:off x="5373800" y="445250"/>
            <a:ext cx="3239700" cy="439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These are few scenarios possible of collision while on road.</a:t>
            </a:r>
            <a:endParaRPr sz="2400" b="0"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 sz="2400" b="0" i="0" u="none" strike="noStrike" cap="none">
                <a:solidFill>
                  <a:srgbClr val="000000"/>
                </a:solidFill>
                <a:latin typeface="Arial"/>
                <a:ea typeface="Arial"/>
                <a:cs typeface="Arial"/>
                <a:sym typeface="Arial"/>
              </a:rPr>
              <a:t>Forward looking collision</a:t>
            </a:r>
            <a:endParaRPr sz="2400" b="0"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 sz="2400" b="0" i="0" u="none" strike="noStrike" cap="none">
                <a:solidFill>
                  <a:srgbClr val="000000"/>
                </a:solidFill>
                <a:latin typeface="Arial"/>
                <a:ea typeface="Arial"/>
                <a:cs typeface="Arial"/>
                <a:sym typeface="Arial"/>
              </a:rPr>
              <a:t>Lane change collision</a:t>
            </a:r>
            <a:endParaRPr sz="2400" b="0" i="0" u="none" strike="noStrike" cap="none">
              <a:solidFill>
                <a:srgbClr val="000000"/>
              </a:solidFill>
              <a:latin typeface="Arial"/>
              <a:ea typeface="Arial"/>
              <a:cs typeface="Arial"/>
              <a:sym typeface="Arial"/>
            </a:endParaRPr>
          </a:p>
          <a:p>
            <a:pPr marL="457200" marR="0" lvl="0" indent="-381000" algn="l" rtl="0">
              <a:lnSpc>
                <a:spcPct val="100000"/>
              </a:lnSpc>
              <a:spcBef>
                <a:spcPts val="0"/>
              </a:spcBef>
              <a:spcAft>
                <a:spcPts val="0"/>
              </a:spcAft>
              <a:buClr>
                <a:srgbClr val="000000"/>
              </a:buClr>
              <a:buSzPts val="2400"/>
              <a:buFont typeface="Arial"/>
              <a:buChar char="➔"/>
            </a:pPr>
            <a:r>
              <a:rPr lang="en" sz="2400" b="0" i="0" u="none" strike="noStrike" cap="none">
                <a:solidFill>
                  <a:srgbClr val="000000"/>
                </a:solidFill>
                <a:latin typeface="Arial"/>
                <a:ea typeface="Arial"/>
                <a:cs typeface="Arial"/>
                <a:sym typeface="Arial"/>
              </a:rPr>
              <a:t>Lane departure warning</a:t>
            </a:r>
            <a:endParaRPr sz="2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490250" y="450150"/>
            <a:ext cx="6367800" cy="329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solidFill>
                  <a:srgbClr val="20124D"/>
                </a:solidFill>
              </a:rPr>
              <a:t>The solution to all these problems are implemented in the following ways:</a:t>
            </a:r>
            <a:endParaRPr>
              <a:solidFill>
                <a:srgbClr val="20124D"/>
              </a:solidFill>
            </a:endParaRPr>
          </a:p>
        </p:txBody>
      </p:sp>
      <p:pic>
        <p:nvPicPr>
          <p:cNvPr id="155" name="Google Shape;155;p27"/>
          <p:cNvPicPr preferRelativeResize="0"/>
          <p:nvPr/>
        </p:nvPicPr>
        <p:blipFill rotWithShape="1">
          <a:blip r:embed="rId3">
            <a:alphaModFix/>
          </a:blip>
          <a:srcRect/>
          <a:stretch/>
        </p:blipFill>
        <p:spPr>
          <a:xfrm>
            <a:off x="5992675" y="342025"/>
            <a:ext cx="3086099" cy="30929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490250" y="450150"/>
            <a:ext cx="6367800" cy="93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1)Platooning</a:t>
            </a:r>
            <a:endParaRPr/>
          </a:p>
        </p:txBody>
      </p:sp>
      <p:sp>
        <p:nvSpPr>
          <p:cNvPr id="161" name="Google Shape;161;p28"/>
          <p:cNvSpPr/>
          <p:nvPr/>
        </p:nvSpPr>
        <p:spPr>
          <a:xfrm>
            <a:off x="2840425" y="2617650"/>
            <a:ext cx="337800" cy="322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8"/>
          <p:cNvSpPr/>
          <p:nvPr/>
        </p:nvSpPr>
        <p:spPr>
          <a:xfrm>
            <a:off x="3869150" y="2610125"/>
            <a:ext cx="337800" cy="322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8"/>
          <p:cNvSpPr/>
          <p:nvPr/>
        </p:nvSpPr>
        <p:spPr>
          <a:xfrm>
            <a:off x="1719600" y="2686925"/>
            <a:ext cx="429900" cy="39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4" name="Google Shape;164;p28"/>
          <p:cNvCxnSpPr>
            <a:stCxn id="161" idx="6"/>
          </p:cNvCxnSpPr>
          <p:nvPr/>
        </p:nvCxnSpPr>
        <p:spPr>
          <a:xfrm rot="10800000" flipH="1">
            <a:off x="3178225" y="2771100"/>
            <a:ext cx="583500" cy="7800"/>
          </a:xfrm>
          <a:prstGeom prst="straightConnector1">
            <a:avLst/>
          </a:prstGeom>
          <a:noFill/>
          <a:ln w="9525" cap="flat" cmpd="sng">
            <a:solidFill>
              <a:schemeClr val="dk2"/>
            </a:solidFill>
            <a:prstDash val="solid"/>
            <a:round/>
            <a:headEnd type="none" w="sm" len="sm"/>
            <a:tailEnd type="triangle" w="med" len="med"/>
          </a:ln>
        </p:spPr>
      </p:cxnSp>
      <p:cxnSp>
        <p:nvCxnSpPr>
          <p:cNvPr id="165" name="Google Shape;165;p28"/>
          <p:cNvCxnSpPr>
            <a:stCxn id="162" idx="6"/>
          </p:cNvCxnSpPr>
          <p:nvPr/>
        </p:nvCxnSpPr>
        <p:spPr>
          <a:xfrm rot="10800000" flipH="1">
            <a:off x="4206950" y="2763575"/>
            <a:ext cx="552600" cy="7800"/>
          </a:xfrm>
          <a:prstGeom prst="straightConnector1">
            <a:avLst/>
          </a:prstGeom>
          <a:noFill/>
          <a:ln w="9525" cap="flat" cmpd="sng">
            <a:solidFill>
              <a:schemeClr val="dk2"/>
            </a:solidFill>
            <a:prstDash val="solid"/>
            <a:round/>
            <a:headEnd type="none" w="sm" len="sm"/>
            <a:tailEnd type="triangle" w="med" len="med"/>
          </a:ln>
        </p:spPr>
      </p:cxnSp>
      <p:cxnSp>
        <p:nvCxnSpPr>
          <p:cNvPr id="166" name="Google Shape;166;p28"/>
          <p:cNvCxnSpPr/>
          <p:nvPr/>
        </p:nvCxnSpPr>
        <p:spPr>
          <a:xfrm>
            <a:off x="2149500" y="2902025"/>
            <a:ext cx="429900" cy="15300"/>
          </a:xfrm>
          <a:prstGeom prst="straightConnector1">
            <a:avLst/>
          </a:prstGeom>
          <a:noFill/>
          <a:ln w="9525" cap="flat" cmpd="sng">
            <a:solidFill>
              <a:schemeClr val="dk2"/>
            </a:solidFill>
            <a:prstDash val="solid"/>
            <a:round/>
            <a:headEnd type="none" w="sm" len="sm"/>
            <a:tailEnd type="triangle" w="med" len="med"/>
          </a:ln>
        </p:spPr>
      </p:cxnSp>
      <p:sp>
        <p:nvSpPr>
          <p:cNvPr id="167" name="Google Shape;167;p28"/>
          <p:cNvSpPr txBox="1"/>
          <p:nvPr/>
        </p:nvSpPr>
        <p:spPr>
          <a:xfrm>
            <a:off x="2702250" y="1527750"/>
            <a:ext cx="2763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8"/>
          <p:cNvSpPr txBox="1"/>
          <p:nvPr/>
        </p:nvSpPr>
        <p:spPr>
          <a:xfrm>
            <a:off x="1443250" y="2264600"/>
            <a:ext cx="5835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v1</a:t>
            </a:r>
            <a:endParaRPr sz="1400" b="0" i="0" u="none" strike="noStrike" cap="none">
              <a:solidFill>
                <a:srgbClr val="000000"/>
              </a:solidFill>
              <a:latin typeface="Arial"/>
              <a:ea typeface="Arial"/>
              <a:cs typeface="Arial"/>
              <a:sym typeface="Arial"/>
            </a:endParaRPr>
          </a:p>
        </p:txBody>
      </p:sp>
      <p:sp>
        <p:nvSpPr>
          <p:cNvPr id="169" name="Google Shape;169;p28"/>
          <p:cNvSpPr txBox="1"/>
          <p:nvPr/>
        </p:nvSpPr>
        <p:spPr>
          <a:xfrm>
            <a:off x="2779025" y="2333775"/>
            <a:ext cx="583500" cy="12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v2</a:t>
            </a:r>
            <a:endParaRPr sz="1400" b="0" i="0" u="none" strike="noStrike" cap="none">
              <a:solidFill>
                <a:srgbClr val="000000"/>
              </a:solidFill>
              <a:latin typeface="Arial"/>
              <a:ea typeface="Arial"/>
              <a:cs typeface="Arial"/>
              <a:sym typeface="Arial"/>
            </a:endParaRPr>
          </a:p>
        </p:txBody>
      </p:sp>
      <p:sp>
        <p:nvSpPr>
          <p:cNvPr id="170" name="Google Shape;170;p28"/>
          <p:cNvSpPr txBox="1"/>
          <p:nvPr/>
        </p:nvSpPr>
        <p:spPr>
          <a:xfrm>
            <a:off x="3884500" y="2333900"/>
            <a:ext cx="429900" cy="12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v3</a:t>
            </a:r>
            <a:endParaRPr sz="1400" b="0" i="0" u="none" strike="noStrike" cap="none">
              <a:solidFill>
                <a:srgbClr val="000000"/>
              </a:solidFill>
              <a:latin typeface="Arial"/>
              <a:ea typeface="Arial"/>
              <a:cs typeface="Arial"/>
              <a:sym typeface="Arial"/>
            </a:endParaRPr>
          </a:p>
        </p:txBody>
      </p:sp>
      <p:sp>
        <p:nvSpPr>
          <p:cNvPr id="171" name="Google Shape;171;p28"/>
          <p:cNvSpPr txBox="1"/>
          <p:nvPr/>
        </p:nvSpPr>
        <p:spPr>
          <a:xfrm>
            <a:off x="2917200" y="3623475"/>
            <a:ext cx="3316500" cy="9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Where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v1=v2=v3 ...</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490250" y="450150"/>
            <a:ext cx="7478400" cy="87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2)Lane change solution</a:t>
            </a:r>
            <a:endParaRPr/>
          </a:p>
        </p:txBody>
      </p:sp>
      <p:sp>
        <p:nvSpPr>
          <p:cNvPr id="177" name="Google Shape;177;p29"/>
          <p:cNvSpPr txBox="1"/>
          <p:nvPr/>
        </p:nvSpPr>
        <p:spPr>
          <a:xfrm>
            <a:off x="706275" y="1627500"/>
            <a:ext cx="4022700" cy="182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Before going to the solution Dr Mewton wants us to recall the velocity vector problems.</a:t>
            </a:r>
            <a:endParaRPr sz="2400" b="0" i="0" u="none" strike="noStrike" cap="none">
              <a:solidFill>
                <a:srgbClr val="000000"/>
              </a:solidFill>
              <a:latin typeface="Arial"/>
              <a:ea typeface="Arial"/>
              <a:cs typeface="Arial"/>
              <a:sym typeface="Arial"/>
            </a:endParaRPr>
          </a:p>
        </p:txBody>
      </p:sp>
      <p:pic>
        <p:nvPicPr>
          <p:cNvPr id="178" name="Google Shape;178;p29"/>
          <p:cNvPicPr preferRelativeResize="0"/>
          <p:nvPr/>
        </p:nvPicPr>
        <p:blipFill rotWithShape="1">
          <a:blip r:embed="rId3">
            <a:alphaModFix/>
          </a:blip>
          <a:srcRect/>
          <a:stretch/>
        </p:blipFill>
        <p:spPr>
          <a:xfrm>
            <a:off x="4881375" y="1472850"/>
            <a:ext cx="4110225" cy="3295503"/>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82"/>
        <p:cNvGrpSpPr/>
        <p:nvPr/>
      </p:nvGrpSpPr>
      <p:grpSpPr>
        <a:xfrm>
          <a:off x="0" y="0"/>
          <a:ext cx="0" cy="0"/>
          <a:chOff x="0" y="0"/>
          <a:chExt cx="0" cy="0"/>
        </a:xfrm>
      </p:grpSpPr>
      <p:cxnSp>
        <p:nvCxnSpPr>
          <p:cNvPr id="183" name="Google Shape;183;p30"/>
          <p:cNvCxnSpPr/>
          <p:nvPr/>
        </p:nvCxnSpPr>
        <p:spPr>
          <a:xfrm>
            <a:off x="104000" y="2640850"/>
            <a:ext cx="8905200" cy="46200"/>
          </a:xfrm>
          <a:prstGeom prst="straightConnector1">
            <a:avLst/>
          </a:prstGeom>
          <a:noFill/>
          <a:ln w="9525" cap="flat" cmpd="sng">
            <a:solidFill>
              <a:schemeClr val="dk2"/>
            </a:solidFill>
            <a:prstDash val="solid"/>
            <a:round/>
            <a:headEnd type="none" w="sm" len="sm"/>
            <a:tailEnd type="none" w="sm" len="sm"/>
          </a:ln>
        </p:spPr>
      </p:cxnSp>
      <p:cxnSp>
        <p:nvCxnSpPr>
          <p:cNvPr id="184" name="Google Shape;184;p30"/>
          <p:cNvCxnSpPr/>
          <p:nvPr/>
        </p:nvCxnSpPr>
        <p:spPr>
          <a:xfrm>
            <a:off x="242200" y="3270350"/>
            <a:ext cx="8797800" cy="92100"/>
          </a:xfrm>
          <a:prstGeom prst="straightConnector1">
            <a:avLst/>
          </a:prstGeom>
          <a:noFill/>
          <a:ln w="9525" cap="flat" cmpd="sng">
            <a:solidFill>
              <a:schemeClr val="dk2"/>
            </a:solidFill>
            <a:prstDash val="solid"/>
            <a:round/>
            <a:headEnd type="none" w="sm" len="sm"/>
            <a:tailEnd type="none" w="sm" len="sm"/>
          </a:ln>
        </p:spPr>
      </p:cxnSp>
      <p:cxnSp>
        <p:nvCxnSpPr>
          <p:cNvPr id="185" name="Google Shape;185;p30"/>
          <p:cNvCxnSpPr/>
          <p:nvPr/>
        </p:nvCxnSpPr>
        <p:spPr>
          <a:xfrm>
            <a:off x="288250" y="4022675"/>
            <a:ext cx="8659500" cy="153600"/>
          </a:xfrm>
          <a:prstGeom prst="straightConnector1">
            <a:avLst/>
          </a:prstGeom>
          <a:noFill/>
          <a:ln w="9525" cap="flat" cmpd="sng">
            <a:solidFill>
              <a:schemeClr val="dk2"/>
            </a:solidFill>
            <a:prstDash val="solid"/>
            <a:round/>
            <a:headEnd type="none" w="sm" len="sm"/>
            <a:tailEnd type="none" w="sm" len="sm"/>
          </a:ln>
        </p:spPr>
      </p:cxnSp>
      <p:sp>
        <p:nvSpPr>
          <p:cNvPr id="186" name="Google Shape;186;p30"/>
          <p:cNvSpPr/>
          <p:nvPr/>
        </p:nvSpPr>
        <p:spPr>
          <a:xfrm>
            <a:off x="2100000" y="3469950"/>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0"/>
          <p:cNvSpPr/>
          <p:nvPr/>
        </p:nvSpPr>
        <p:spPr>
          <a:xfrm>
            <a:off x="3143975" y="2763750"/>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8" name="Google Shape;188;p30"/>
          <p:cNvCxnSpPr/>
          <p:nvPr/>
        </p:nvCxnSpPr>
        <p:spPr>
          <a:xfrm>
            <a:off x="4694675" y="3700200"/>
            <a:ext cx="506700" cy="0"/>
          </a:xfrm>
          <a:prstGeom prst="straightConnector1">
            <a:avLst/>
          </a:prstGeom>
          <a:noFill/>
          <a:ln w="9525" cap="flat" cmpd="sng">
            <a:solidFill>
              <a:schemeClr val="dk2"/>
            </a:solidFill>
            <a:prstDash val="solid"/>
            <a:round/>
            <a:headEnd type="none" w="sm" len="sm"/>
            <a:tailEnd type="triangle" w="med" len="med"/>
          </a:ln>
        </p:spPr>
      </p:cxnSp>
      <p:cxnSp>
        <p:nvCxnSpPr>
          <p:cNvPr id="189" name="Google Shape;189;p30"/>
          <p:cNvCxnSpPr>
            <a:stCxn id="186" idx="6"/>
          </p:cNvCxnSpPr>
          <p:nvPr/>
        </p:nvCxnSpPr>
        <p:spPr>
          <a:xfrm>
            <a:off x="2591400" y="3684900"/>
            <a:ext cx="537300" cy="30600"/>
          </a:xfrm>
          <a:prstGeom prst="straightConnector1">
            <a:avLst/>
          </a:prstGeom>
          <a:noFill/>
          <a:ln w="9525" cap="flat" cmpd="sng">
            <a:solidFill>
              <a:schemeClr val="dk2"/>
            </a:solidFill>
            <a:prstDash val="solid"/>
            <a:round/>
            <a:headEnd type="none" w="sm" len="sm"/>
            <a:tailEnd type="triangle" w="med" len="med"/>
          </a:ln>
        </p:spPr>
      </p:cxnSp>
      <p:cxnSp>
        <p:nvCxnSpPr>
          <p:cNvPr id="190" name="Google Shape;190;p30"/>
          <p:cNvCxnSpPr>
            <a:stCxn id="187" idx="6"/>
          </p:cNvCxnSpPr>
          <p:nvPr/>
        </p:nvCxnSpPr>
        <p:spPr>
          <a:xfrm>
            <a:off x="3635375" y="2978700"/>
            <a:ext cx="1059300" cy="7368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191" name="Google Shape;191;p30"/>
          <p:cNvSpPr txBox="1"/>
          <p:nvPr/>
        </p:nvSpPr>
        <p:spPr>
          <a:xfrm>
            <a:off x="353125" y="353125"/>
            <a:ext cx="7600200" cy="182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980000"/>
                </a:solidFill>
                <a:latin typeface="Arial"/>
                <a:ea typeface="Arial"/>
                <a:cs typeface="Arial"/>
                <a:sym typeface="Arial"/>
              </a:rPr>
              <a:t>What must be the velocity of both the vehicles to avoid collision?</a:t>
            </a:r>
            <a:endParaRPr sz="2400" b="0" i="0" u="none" strike="noStrike" cap="none">
              <a:solidFill>
                <a:srgbClr val="98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980000"/>
                </a:solidFill>
                <a:latin typeface="Arial"/>
                <a:ea typeface="Arial"/>
                <a:cs typeface="Arial"/>
                <a:sym typeface="Arial"/>
              </a:rPr>
              <a:t>Are the velocities relative?</a:t>
            </a:r>
            <a:endParaRPr sz="2400" b="0" i="0" u="none" strike="noStrike" cap="none">
              <a:solidFill>
                <a:srgbClr val="980000"/>
              </a:solidFill>
              <a:latin typeface="Arial"/>
              <a:ea typeface="Arial"/>
              <a:cs typeface="Arial"/>
              <a:sym typeface="Arial"/>
            </a:endParaRPr>
          </a:p>
        </p:txBody>
      </p:sp>
      <p:sp>
        <p:nvSpPr>
          <p:cNvPr id="192" name="Google Shape;192;p30"/>
          <p:cNvSpPr txBox="1"/>
          <p:nvPr/>
        </p:nvSpPr>
        <p:spPr>
          <a:xfrm>
            <a:off x="568100" y="2886500"/>
            <a:ext cx="13818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lane</a:t>
            </a:r>
            <a:endParaRPr sz="1400" b="0" i="0" u="none" strike="noStrike" cap="none">
              <a:solidFill>
                <a:srgbClr val="000000"/>
              </a:solidFill>
              <a:latin typeface="Arial"/>
              <a:ea typeface="Arial"/>
              <a:cs typeface="Arial"/>
              <a:sym typeface="Arial"/>
            </a:endParaRPr>
          </a:p>
        </p:txBody>
      </p:sp>
      <p:sp>
        <p:nvSpPr>
          <p:cNvPr id="193" name="Google Shape;193;p30"/>
          <p:cNvSpPr txBox="1"/>
          <p:nvPr/>
        </p:nvSpPr>
        <p:spPr>
          <a:xfrm>
            <a:off x="721625" y="3562075"/>
            <a:ext cx="1059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lane</a:t>
            </a:r>
            <a:endParaRPr sz="1400" b="0" i="0" u="none" strike="noStrike" cap="none">
              <a:solidFill>
                <a:srgbClr val="000000"/>
              </a:solidFill>
              <a:latin typeface="Arial"/>
              <a:ea typeface="Arial"/>
              <a:cs typeface="Arial"/>
              <a:sym typeface="Arial"/>
            </a:endParaRPr>
          </a:p>
        </p:txBody>
      </p:sp>
      <p:sp>
        <p:nvSpPr>
          <p:cNvPr id="194" name="Google Shape;194;p30"/>
          <p:cNvSpPr txBox="1"/>
          <p:nvPr/>
        </p:nvSpPr>
        <p:spPr>
          <a:xfrm>
            <a:off x="1562575" y="3469950"/>
            <a:ext cx="771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A(v1)</a:t>
            </a:r>
            <a:endParaRPr sz="1400" b="0" i="0" u="none" strike="noStrike" cap="none">
              <a:solidFill>
                <a:srgbClr val="000000"/>
              </a:solidFill>
              <a:latin typeface="Arial"/>
              <a:ea typeface="Arial"/>
              <a:cs typeface="Arial"/>
              <a:sym typeface="Arial"/>
            </a:endParaRPr>
          </a:p>
        </p:txBody>
      </p:sp>
      <p:sp>
        <p:nvSpPr>
          <p:cNvPr id="195" name="Google Shape;195;p30"/>
          <p:cNvSpPr txBox="1"/>
          <p:nvPr/>
        </p:nvSpPr>
        <p:spPr>
          <a:xfrm>
            <a:off x="2656200" y="2871150"/>
            <a:ext cx="7062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B(v2)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99"/>
        <p:cNvGrpSpPr/>
        <p:nvPr/>
      </p:nvGrpSpPr>
      <p:grpSpPr>
        <a:xfrm>
          <a:off x="0" y="0"/>
          <a:ext cx="0" cy="0"/>
          <a:chOff x="0" y="0"/>
          <a:chExt cx="0" cy="0"/>
        </a:xfrm>
      </p:grpSpPr>
      <p:sp>
        <p:nvSpPr>
          <p:cNvPr id="200" name="Google Shape;200;p31"/>
          <p:cNvSpPr/>
          <p:nvPr/>
        </p:nvSpPr>
        <p:spPr>
          <a:xfrm>
            <a:off x="460600" y="3010349"/>
            <a:ext cx="7578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1"/>
          <p:cNvSpPr/>
          <p:nvPr/>
        </p:nvSpPr>
        <p:spPr>
          <a:xfrm>
            <a:off x="1931687" y="1090125"/>
            <a:ext cx="7578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2" name="Google Shape;202;p31"/>
          <p:cNvCxnSpPr>
            <a:stCxn id="200" idx="6"/>
          </p:cNvCxnSpPr>
          <p:nvPr/>
        </p:nvCxnSpPr>
        <p:spPr>
          <a:xfrm>
            <a:off x="1218400" y="3370649"/>
            <a:ext cx="1382100" cy="39000"/>
          </a:xfrm>
          <a:prstGeom prst="straightConnector1">
            <a:avLst/>
          </a:prstGeom>
          <a:noFill/>
          <a:ln w="9525" cap="flat" cmpd="sng">
            <a:solidFill>
              <a:schemeClr val="dk2"/>
            </a:solidFill>
            <a:prstDash val="solid"/>
            <a:round/>
            <a:headEnd type="none" w="sm" len="sm"/>
            <a:tailEnd type="triangle" w="med" len="med"/>
          </a:ln>
        </p:spPr>
      </p:cxnSp>
      <p:cxnSp>
        <p:nvCxnSpPr>
          <p:cNvPr id="203" name="Google Shape;203;p31"/>
          <p:cNvCxnSpPr>
            <a:stCxn id="201" idx="6"/>
          </p:cNvCxnSpPr>
          <p:nvPr/>
        </p:nvCxnSpPr>
        <p:spPr>
          <a:xfrm>
            <a:off x="2689487" y="1450425"/>
            <a:ext cx="1471500" cy="1799400"/>
          </a:xfrm>
          <a:prstGeom prst="straightConnector1">
            <a:avLst/>
          </a:prstGeom>
          <a:noFill/>
          <a:ln w="9525" cap="flat" cmpd="sng">
            <a:solidFill>
              <a:schemeClr val="dk2"/>
            </a:solidFill>
            <a:prstDash val="solid"/>
            <a:round/>
            <a:headEnd type="none" w="sm" len="sm"/>
            <a:tailEnd type="triangle" w="med" len="med"/>
          </a:ln>
        </p:spPr>
      </p:cxnSp>
      <p:cxnSp>
        <p:nvCxnSpPr>
          <p:cNvPr id="204" name="Google Shape;204;p31"/>
          <p:cNvCxnSpPr>
            <a:stCxn id="201" idx="6"/>
          </p:cNvCxnSpPr>
          <p:nvPr/>
        </p:nvCxnSpPr>
        <p:spPr>
          <a:xfrm rot="10800000" flipH="1">
            <a:off x="2689487" y="1443225"/>
            <a:ext cx="1640400" cy="7200"/>
          </a:xfrm>
          <a:prstGeom prst="straightConnector1">
            <a:avLst/>
          </a:prstGeom>
          <a:noFill/>
          <a:ln w="9525" cap="flat" cmpd="sng">
            <a:solidFill>
              <a:schemeClr val="dk2"/>
            </a:solidFill>
            <a:prstDash val="solid"/>
            <a:round/>
            <a:headEnd type="none" w="sm" len="sm"/>
            <a:tailEnd type="triangle" w="med" len="med"/>
          </a:ln>
        </p:spPr>
      </p:cxnSp>
      <p:sp>
        <p:nvSpPr>
          <p:cNvPr id="205" name="Google Shape;205;p31"/>
          <p:cNvSpPr/>
          <p:nvPr/>
        </p:nvSpPr>
        <p:spPr>
          <a:xfrm>
            <a:off x="2901850" y="1473950"/>
            <a:ext cx="76775" cy="276375"/>
          </a:xfrm>
          <a:custGeom>
            <a:avLst/>
            <a:gdLst/>
            <a:ahLst/>
            <a:cxnLst/>
            <a:rect l="l" t="t" r="r" b="b"/>
            <a:pathLst>
              <a:path w="3071" h="11055" extrusionOk="0">
                <a:moveTo>
                  <a:pt x="3071" y="0"/>
                </a:moveTo>
                <a:cubicBezTo>
                  <a:pt x="2559" y="1843"/>
                  <a:pt x="512" y="9213"/>
                  <a:pt x="0" y="11055"/>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2978625" y="1443225"/>
            <a:ext cx="1059600" cy="19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𝛳</a:t>
            </a:r>
            <a:endParaRPr sz="1800" b="0" i="0" u="none" strike="noStrike" cap="none">
              <a:solidFill>
                <a:srgbClr val="000000"/>
              </a:solidFill>
              <a:latin typeface="Arial"/>
              <a:ea typeface="Arial"/>
              <a:cs typeface="Arial"/>
              <a:sym typeface="Arial"/>
            </a:endParaRPr>
          </a:p>
        </p:txBody>
      </p:sp>
      <p:sp>
        <p:nvSpPr>
          <p:cNvPr id="207" name="Google Shape;207;p31"/>
          <p:cNvSpPr txBox="1"/>
          <p:nvPr/>
        </p:nvSpPr>
        <p:spPr>
          <a:xfrm>
            <a:off x="1596800" y="3055400"/>
            <a:ext cx="568200" cy="19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v1</a:t>
            </a:r>
            <a:endParaRPr sz="1400" b="0" i="0" u="none" strike="noStrike" cap="none">
              <a:solidFill>
                <a:srgbClr val="000000"/>
              </a:solidFill>
              <a:latin typeface="Arial"/>
              <a:ea typeface="Arial"/>
              <a:cs typeface="Arial"/>
              <a:sym typeface="Arial"/>
            </a:endParaRPr>
          </a:p>
        </p:txBody>
      </p:sp>
      <p:sp>
        <p:nvSpPr>
          <p:cNvPr id="208" name="Google Shape;208;p31"/>
          <p:cNvSpPr txBox="1"/>
          <p:nvPr/>
        </p:nvSpPr>
        <p:spPr>
          <a:xfrm>
            <a:off x="3562075" y="2103450"/>
            <a:ext cx="476100" cy="27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v2</a:t>
            </a:r>
            <a:endParaRPr sz="1400" b="0" i="0" u="none" strike="noStrike" cap="none">
              <a:solidFill>
                <a:srgbClr val="000000"/>
              </a:solidFill>
              <a:latin typeface="Arial"/>
              <a:ea typeface="Arial"/>
              <a:cs typeface="Arial"/>
              <a:sym typeface="Arial"/>
            </a:endParaRPr>
          </a:p>
        </p:txBody>
      </p:sp>
      <p:sp>
        <p:nvSpPr>
          <p:cNvPr id="209" name="Google Shape;209;p31"/>
          <p:cNvSpPr txBox="1"/>
          <p:nvPr/>
        </p:nvSpPr>
        <p:spPr>
          <a:xfrm>
            <a:off x="3270350" y="1028700"/>
            <a:ext cx="982500" cy="4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v2cosθ</a:t>
            </a:r>
            <a:endParaRPr sz="1400" b="0" i="0" u="none" strike="noStrike" cap="none">
              <a:solidFill>
                <a:srgbClr val="000000"/>
              </a:solidFill>
              <a:latin typeface="Arial"/>
              <a:ea typeface="Arial"/>
              <a:cs typeface="Arial"/>
              <a:sym typeface="Arial"/>
            </a:endParaRPr>
          </a:p>
        </p:txBody>
      </p:sp>
      <p:sp>
        <p:nvSpPr>
          <p:cNvPr id="210" name="Google Shape;210;p31"/>
          <p:cNvSpPr txBox="1"/>
          <p:nvPr/>
        </p:nvSpPr>
        <p:spPr>
          <a:xfrm>
            <a:off x="5604100" y="813750"/>
            <a:ext cx="2825100" cy="385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Here to avoid collision the horizontal velocity of both the vehicles must be equal.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Therefore,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v1=v2cos</a:t>
            </a:r>
            <a:r>
              <a:rPr lang="en" sz="1800" b="0" i="0" u="none" strike="noStrike" cap="none">
                <a:solidFill>
                  <a:schemeClr val="dk1"/>
                </a:solidFill>
                <a:latin typeface="Arial"/>
                <a:ea typeface="Arial"/>
                <a:cs typeface="Arial"/>
                <a:sym typeface="Arial"/>
              </a:rPr>
              <a:t>𝛳</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This implies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v2=v1/cos</a:t>
            </a:r>
            <a:r>
              <a:rPr lang="en" sz="1800" b="0" i="0" u="none" strike="noStrike" cap="none">
                <a:solidFill>
                  <a:schemeClr val="dk1"/>
                </a:solidFill>
                <a:latin typeface="Arial"/>
                <a:ea typeface="Arial"/>
                <a:cs typeface="Arial"/>
                <a:sym typeface="Arial"/>
              </a:rPr>
              <a:t>𝛳</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I.e.,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a:t>
            </a:r>
            <a:r>
              <a:rPr lang="en" sz="1800" b="1" i="0" u="none" strike="noStrike" cap="none">
                <a:solidFill>
                  <a:srgbClr val="000000"/>
                </a:solidFill>
                <a:latin typeface="Arial"/>
                <a:ea typeface="Arial"/>
                <a:cs typeface="Arial"/>
                <a:sym typeface="Arial"/>
              </a:rPr>
              <a:t>v2=v1sec</a:t>
            </a:r>
            <a:r>
              <a:rPr lang="en" sz="1800" b="1" i="0" u="none" strike="noStrike" cap="none">
                <a:solidFill>
                  <a:schemeClr val="dk1"/>
                </a:solidFill>
                <a:latin typeface="Arial"/>
                <a:ea typeface="Arial"/>
                <a:cs typeface="Arial"/>
                <a:sym typeface="Arial"/>
              </a:rPr>
              <a:t>𝛳</a:t>
            </a: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251520" y="195486"/>
            <a:ext cx="8520600" cy="79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2400" b="1"/>
              <a:t>CONTENTS</a:t>
            </a:r>
            <a:endParaRPr sz="2800" b="1"/>
          </a:p>
        </p:txBody>
      </p:sp>
      <p:sp>
        <p:nvSpPr>
          <p:cNvPr id="64" name="Google Shape;64;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			</a:t>
            </a:r>
            <a:endParaRPr/>
          </a:p>
        </p:txBody>
      </p:sp>
      <p:sp>
        <p:nvSpPr>
          <p:cNvPr id="65" name="Google Shape;65;p14"/>
          <p:cNvSpPr txBox="1"/>
          <p:nvPr/>
        </p:nvSpPr>
        <p:spPr>
          <a:xfrm>
            <a:off x="395536" y="1059582"/>
            <a:ext cx="6840760" cy="3381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ABSTRACT</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INTRODUCTION</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PROBLEM STATEMENT</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PROBLEM SOLUTION:V2V COMMUNICATION	</a:t>
            </a:r>
            <a:endParaRPr sz="18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UNDERSTANDING OF PROBLEM</a:t>
            </a:r>
            <a:endParaRPr sz="18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CASE STUDIES</a:t>
            </a:r>
            <a:endParaRPr sz="18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MATHEMATICAL REASONING AND IMPLEMENTAION</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SYSTEM REQUIREMENTS</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ARCHITECTURE</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APPLICATIONS</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CONCLUSION OF PHASE 1 </a:t>
            </a:r>
            <a:endParaRPr sz="18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800" b="0" i="0" u="none" strike="noStrike" cap="none">
                <a:solidFill>
                  <a:srgbClr val="000000"/>
                </a:solidFill>
                <a:latin typeface="Arial"/>
                <a:ea typeface="Arial"/>
                <a:cs typeface="Arial"/>
                <a:sym typeface="Arial"/>
              </a:rPr>
              <a:t>REFERENCES</a:t>
            </a: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337850" y="450150"/>
            <a:ext cx="7133700" cy="95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3)Lane change warning</a:t>
            </a:r>
            <a:endParaRPr/>
          </a:p>
        </p:txBody>
      </p:sp>
      <p:cxnSp>
        <p:nvCxnSpPr>
          <p:cNvPr id="216" name="Google Shape;216;p32"/>
          <p:cNvCxnSpPr/>
          <p:nvPr/>
        </p:nvCxnSpPr>
        <p:spPr>
          <a:xfrm>
            <a:off x="0" y="1547850"/>
            <a:ext cx="8905200" cy="46200"/>
          </a:xfrm>
          <a:prstGeom prst="straightConnector1">
            <a:avLst/>
          </a:prstGeom>
          <a:noFill/>
          <a:ln w="9525" cap="flat" cmpd="sng">
            <a:solidFill>
              <a:schemeClr val="dk2"/>
            </a:solidFill>
            <a:prstDash val="solid"/>
            <a:round/>
            <a:headEnd type="none" w="sm" len="sm"/>
            <a:tailEnd type="none" w="sm" len="sm"/>
          </a:ln>
        </p:spPr>
      </p:cxnSp>
      <p:cxnSp>
        <p:nvCxnSpPr>
          <p:cNvPr id="217" name="Google Shape;217;p32"/>
          <p:cNvCxnSpPr/>
          <p:nvPr/>
        </p:nvCxnSpPr>
        <p:spPr>
          <a:xfrm>
            <a:off x="138200" y="2177350"/>
            <a:ext cx="8797800" cy="92100"/>
          </a:xfrm>
          <a:prstGeom prst="straightConnector1">
            <a:avLst/>
          </a:prstGeom>
          <a:noFill/>
          <a:ln w="9525" cap="flat" cmpd="sng">
            <a:solidFill>
              <a:schemeClr val="dk2"/>
            </a:solidFill>
            <a:prstDash val="solid"/>
            <a:round/>
            <a:headEnd type="none" w="sm" len="sm"/>
            <a:tailEnd type="none" w="sm" len="sm"/>
          </a:ln>
        </p:spPr>
      </p:cxnSp>
      <p:cxnSp>
        <p:nvCxnSpPr>
          <p:cNvPr id="218" name="Google Shape;218;p32"/>
          <p:cNvCxnSpPr/>
          <p:nvPr/>
        </p:nvCxnSpPr>
        <p:spPr>
          <a:xfrm>
            <a:off x="184250" y="2929675"/>
            <a:ext cx="8659500" cy="153600"/>
          </a:xfrm>
          <a:prstGeom prst="straightConnector1">
            <a:avLst/>
          </a:prstGeom>
          <a:noFill/>
          <a:ln w="9525" cap="flat" cmpd="sng">
            <a:solidFill>
              <a:schemeClr val="dk2"/>
            </a:solidFill>
            <a:prstDash val="solid"/>
            <a:round/>
            <a:headEnd type="none" w="sm" len="sm"/>
            <a:tailEnd type="none" w="sm" len="sm"/>
          </a:ln>
        </p:spPr>
      </p:cxnSp>
      <p:sp>
        <p:nvSpPr>
          <p:cNvPr id="219" name="Google Shape;219;p32"/>
          <p:cNvSpPr/>
          <p:nvPr/>
        </p:nvSpPr>
        <p:spPr>
          <a:xfrm>
            <a:off x="3039975" y="1670750"/>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0" name="Google Shape;220;p32"/>
          <p:cNvCxnSpPr/>
          <p:nvPr/>
        </p:nvCxnSpPr>
        <p:spPr>
          <a:xfrm>
            <a:off x="4590675" y="2607200"/>
            <a:ext cx="506700" cy="0"/>
          </a:xfrm>
          <a:prstGeom prst="straightConnector1">
            <a:avLst/>
          </a:prstGeom>
          <a:noFill/>
          <a:ln w="9525" cap="flat" cmpd="sng">
            <a:solidFill>
              <a:schemeClr val="dk2"/>
            </a:solidFill>
            <a:prstDash val="solid"/>
            <a:round/>
            <a:headEnd type="none" w="sm" len="sm"/>
            <a:tailEnd type="triangle" w="med" len="med"/>
          </a:ln>
        </p:spPr>
      </p:cxnSp>
      <p:cxnSp>
        <p:nvCxnSpPr>
          <p:cNvPr id="221" name="Google Shape;221;p32"/>
          <p:cNvCxnSpPr>
            <a:stCxn id="219" idx="6"/>
          </p:cNvCxnSpPr>
          <p:nvPr/>
        </p:nvCxnSpPr>
        <p:spPr>
          <a:xfrm>
            <a:off x="3531375" y="1885700"/>
            <a:ext cx="1059300" cy="7368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222" name="Google Shape;222;p32"/>
          <p:cNvSpPr txBox="1"/>
          <p:nvPr/>
        </p:nvSpPr>
        <p:spPr>
          <a:xfrm>
            <a:off x="464100" y="1793500"/>
            <a:ext cx="13818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lane</a:t>
            </a:r>
            <a:endParaRPr sz="1400" b="0" i="0" u="none" strike="noStrike" cap="none">
              <a:solidFill>
                <a:srgbClr val="000000"/>
              </a:solidFill>
              <a:latin typeface="Arial"/>
              <a:ea typeface="Arial"/>
              <a:cs typeface="Arial"/>
              <a:sym typeface="Arial"/>
            </a:endParaRPr>
          </a:p>
        </p:txBody>
      </p:sp>
      <p:sp>
        <p:nvSpPr>
          <p:cNvPr id="223" name="Google Shape;223;p32"/>
          <p:cNvSpPr txBox="1"/>
          <p:nvPr/>
        </p:nvSpPr>
        <p:spPr>
          <a:xfrm>
            <a:off x="617625" y="2469075"/>
            <a:ext cx="1059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lane</a:t>
            </a:r>
            <a:endParaRPr sz="1400" b="0" i="0" u="none" strike="noStrike" cap="none">
              <a:solidFill>
                <a:srgbClr val="000000"/>
              </a:solidFill>
              <a:latin typeface="Arial"/>
              <a:ea typeface="Arial"/>
              <a:cs typeface="Arial"/>
              <a:sym typeface="Arial"/>
            </a:endParaRPr>
          </a:p>
        </p:txBody>
      </p:sp>
      <p:sp>
        <p:nvSpPr>
          <p:cNvPr id="224" name="Google Shape;224;p32"/>
          <p:cNvSpPr txBox="1"/>
          <p:nvPr/>
        </p:nvSpPr>
        <p:spPr>
          <a:xfrm>
            <a:off x="2552200" y="1778150"/>
            <a:ext cx="7062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B(v2)</a:t>
            </a: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a:off x="1376875" y="1670750"/>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6" name="Google Shape;226;p32"/>
          <p:cNvCxnSpPr>
            <a:stCxn id="225" idx="6"/>
          </p:cNvCxnSpPr>
          <p:nvPr/>
        </p:nvCxnSpPr>
        <p:spPr>
          <a:xfrm>
            <a:off x="1868275" y="1885700"/>
            <a:ext cx="537300" cy="30600"/>
          </a:xfrm>
          <a:prstGeom prst="straightConnector1">
            <a:avLst/>
          </a:prstGeom>
          <a:noFill/>
          <a:ln w="9525" cap="flat" cmpd="sng">
            <a:solidFill>
              <a:schemeClr val="dk2"/>
            </a:solidFill>
            <a:prstDash val="solid"/>
            <a:round/>
            <a:headEnd type="none" w="sm" len="sm"/>
            <a:tailEnd type="triangle" w="med" len="med"/>
          </a:ln>
        </p:spPr>
      </p:cxnSp>
      <p:sp>
        <p:nvSpPr>
          <p:cNvPr id="227" name="Google Shape;227;p32"/>
          <p:cNvSpPr txBox="1"/>
          <p:nvPr/>
        </p:nvSpPr>
        <p:spPr>
          <a:xfrm>
            <a:off x="1376875" y="1785813"/>
            <a:ext cx="771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A(v1)</a:t>
            </a:r>
            <a:endParaRPr sz="1400" b="0" i="0" u="none" strike="noStrike" cap="none">
              <a:solidFill>
                <a:srgbClr val="000000"/>
              </a:solidFill>
              <a:latin typeface="Arial"/>
              <a:ea typeface="Arial"/>
              <a:cs typeface="Arial"/>
              <a:sym typeface="Arial"/>
            </a:endParaRPr>
          </a:p>
        </p:txBody>
      </p:sp>
      <p:sp>
        <p:nvSpPr>
          <p:cNvPr id="228" name="Google Shape;228;p32"/>
          <p:cNvSpPr/>
          <p:nvPr/>
        </p:nvSpPr>
        <p:spPr>
          <a:xfrm>
            <a:off x="4255325" y="1778150"/>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32"/>
          <p:cNvCxnSpPr>
            <a:stCxn id="228" idx="6"/>
          </p:cNvCxnSpPr>
          <p:nvPr/>
        </p:nvCxnSpPr>
        <p:spPr>
          <a:xfrm>
            <a:off x="4746725" y="1993100"/>
            <a:ext cx="537300" cy="30600"/>
          </a:xfrm>
          <a:prstGeom prst="straightConnector1">
            <a:avLst/>
          </a:prstGeom>
          <a:noFill/>
          <a:ln w="9525" cap="flat" cmpd="sng">
            <a:solidFill>
              <a:schemeClr val="dk2"/>
            </a:solidFill>
            <a:prstDash val="solid"/>
            <a:round/>
            <a:headEnd type="none" w="sm" len="sm"/>
            <a:tailEnd type="triangle" w="med" len="med"/>
          </a:ln>
        </p:spPr>
      </p:cxnSp>
      <p:sp>
        <p:nvSpPr>
          <p:cNvPr id="230" name="Google Shape;230;p32"/>
          <p:cNvSpPr txBox="1"/>
          <p:nvPr/>
        </p:nvSpPr>
        <p:spPr>
          <a:xfrm>
            <a:off x="4255325" y="1893213"/>
            <a:ext cx="771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C(v3)</a:t>
            </a:r>
            <a:endParaRPr sz="1400" b="0" i="0" u="none" strike="noStrike" cap="none">
              <a:solidFill>
                <a:srgbClr val="000000"/>
              </a:solidFill>
              <a:latin typeface="Arial"/>
              <a:ea typeface="Arial"/>
              <a:cs typeface="Arial"/>
              <a:sym typeface="Arial"/>
            </a:endParaRPr>
          </a:p>
        </p:txBody>
      </p:sp>
      <p:sp>
        <p:nvSpPr>
          <p:cNvPr id="231" name="Google Shape;231;p32"/>
          <p:cNvSpPr txBox="1"/>
          <p:nvPr/>
        </p:nvSpPr>
        <p:spPr>
          <a:xfrm>
            <a:off x="553425" y="3306250"/>
            <a:ext cx="7650900" cy="132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 this case when B changes lane then it must send a warning to A and C so that they both can be platooned i.e.,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v1=v3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490250" y="450150"/>
            <a:ext cx="6367800" cy="113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4)U-Turn/turn Warning </a:t>
            </a:r>
            <a:endParaRPr/>
          </a:p>
        </p:txBody>
      </p:sp>
      <p:cxnSp>
        <p:nvCxnSpPr>
          <p:cNvPr id="237" name="Google Shape;237;p33"/>
          <p:cNvCxnSpPr/>
          <p:nvPr/>
        </p:nvCxnSpPr>
        <p:spPr>
          <a:xfrm>
            <a:off x="104000" y="2640850"/>
            <a:ext cx="8905200" cy="46200"/>
          </a:xfrm>
          <a:prstGeom prst="straightConnector1">
            <a:avLst/>
          </a:prstGeom>
          <a:noFill/>
          <a:ln w="9525" cap="flat" cmpd="sng">
            <a:solidFill>
              <a:schemeClr val="dk2"/>
            </a:solidFill>
            <a:prstDash val="solid"/>
            <a:round/>
            <a:headEnd type="none" w="sm" len="sm"/>
            <a:tailEnd type="none" w="sm" len="sm"/>
          </a:ln>
        </p:spPr>
      </p:cxnSp>
      <p:cxnSp>
        <p:nvCxnSpPr>
          <p:cNvPr id="238" name="Google Shape;238;p33"/>
          <p:cNvCxnSpPr/>
          <p:nvPr/>
        </p:nvCxnSpPr>
        <p:spPr>
          <a:xfrm>
            <a:off x="242200" y="3270350"/>
            <a:ext cx="8797800" cy="92100"/>
          </a:xfrm>
          <a:prstGeom prst="straightConnector1">
            <a:avLst/>
          </a:prstGeom>
          <a:noFill/>
          <a:ln w="9525" cap="flat" cmpd="sng">
            <a:solidFill>
              <a:schemeClr val="dk2"/>
            </a:solidFill>
            <a:prstDash val="solid"/>
            <a:round/>
            <a:headEnd type="none" w="sm" len="sm"/>
            <a:tailEnd type="none" w="sm" len="sm"/>
          </a:ln>
        </p:spPr>
      </p:cxnSp>
      <p:sp>
        <p:nvSpPr>
          <p:cNvPr id="239" name="Google Shape;239;p33"/>
          <p:cNvSpPr/>
          <p:nvPr/>
        </p:nvSpPr>
        <p:spPr>
          <a:xfrm>
            <a:off x="4395463" y="3562075"/>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0" name="Google Shape;240;p33"/>
          <p:cNvCxnSpPr>
            <a:stCxn id="239" idx="6"/>
          </p:cNvCxnSpPr>
          <p:nvPr/>
        </p:nvCxnSpPr>
        <p:spPr>
          <a:xfrm>
            <a:off x="4886863" y="3777025"/>
            <a:ext cx="537300" cy="30600"/>
          </a:xfrm>
          <a:prstGeom prst="straightConnector1">
            <a:avLst/>
          </a:prstGeom>
          <a:noFill/>
          <a:ln w="9525" cap="flat" cmpd="sng">
            <a:solidFill>
              <a:schemeClr val="dk2"/>
            </a:solidFill>
            <a:prstDash val="solid"/>
            <a:round/>
            <a:headEnd type="none" w="sm" len="sm"/>
            <a:tailEnd type="triangle" w="med" len="med"/>
          </a:ln>
        </p:spPr>
      </p:cxnSp>
      <p:sp>
        <p:nvSpPr>
          <p:cNvPr id="241" name="Google Shape;241;p33"/>
          <p:cNvSpPr txBox="1"/>
          <p:nvPr/>
        </p:nvSpPr>
        <p:spPr>
          <a:xfrm>
            <a:off x="568100" y="2886500"/>
            <a:ext cx="13818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Left lane</a:t>
            </a:r>
            <a:endParaRPr sz="1400" b="0" i="0" u="none" strike="noStrike" cap="none">
              <a:solidFill>
                <a:srgbClr val="000000"/>
              </a:solidFill>
              <a:latin typeface="Arial"/>
              <a:ea typeface="Arial"/>
              <a:cs typeface="Arial"/>
              <a:sym typeface="Arial"/>
            </a:endParaRPr>
          </a:p>
        </p:txBody>
      </p:sp>
      <p:sp>
        <p:nvSpPr>
          <p:cNvPr id="242" name="Google Shape;242;p33"/>
          <p:cNvSpPr txBox="1"/>
          <p:nvPr/>
        </p:nvSpPr>
        <p:spPr>
          <a:xfrm>
            <a:off x="721625" y="3562075"/>
            <a:ext cx="1059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Right lane</a:t>
            </a:r>
            <a:endParaRPr sz="1400" b="0" i="0" u="none" strike="noStrike" cap="none">
              <a:solidFill>
                <a:srgbClr val="000000"/>
              </a:solidFill>
              <a:latin typeface="Arial"/>
              <a:ea typeface="Arial"/>
              <a:cs typeface="Arial"/>
              <a:sym typeface="Arial"/>
            </a:endParaRPr>
          </a:p>
        </p:txBody>
      </p:sp>
      <p:sp>
        <p:nvSpPr>
          <p:cNvPr id="243" name="Google Shape;243;p33"/>
          <p:cNvSpPr txBox="1"/>
          <p:nvPr/>
        </p:nvSpPr>
        <p:spPr>
          <a:xfrm>
            <a:off x="3858038" y="3562075"/>
            <a:ext cx="7713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A(v1)</a:t>
            </a:r>
            <a:endParaRPr sz="1400" b="0" i="0" u="none" strike="noStrike" cap="none">
              <a:solidFill>
                <a:srgbClr val="000000"/>
              </a:solidFill>
              <a:latin typeface="Arial"/>
              <a:ea typeface="Arial"/>
              <a:cs typeface="Arial"/>
              <a:sym typeface="Arial"/>
            </a:endParaRPr>
          </a:p>
        </p:txBody>
      </p:sp>
      <p:sp>
        <p:nvSpPr>
          <p:cNvPr id="244" name="Google Shape;244;p33"/>
          <p:cNvSpPr txBox="1"/>
          <p:nvPr/>
        </p:nvSpPr>
        <p:spPr>
          <a:xfrm>
            <a:off x="2707625" y="2871150"/>
            <a:ext cx="7062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3"/>
          <p:cNvSpPr/>
          <p:nvPr/>
        </p:nvSpPr>
        <p:spPr>
          <a:xfrm>
            <a:off x="6703925" y="3562075"/>
            <a:ext cx="491400" cy="429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3"/>
          <p:cNvSpPr txBox="1"/>
          <p:nvPr/>
        </p:nvSpPr>
        <p:spPr>
          <a:xfrm>
            <a:off x="6267575" y="3669475"/>
            <a:ext cx="7062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B(v2)</a:t>
            </a:r>
            <a:endParaRPr sz="1400" b="0" i="0" u="none" strike="noStrike" cap="none">
              <a:solidFill>
                <a:srgbClr val="000000"/>
              </a:solidFill>
              <a:latin typeface="Arial"/>
              <a:ea typeface="Arial"/>
              <a:cs typeface="Arial"/>
              <a:sym typeface="Arial"/>
            </a:endParaRPr>
          </a:p>
        </p:txBody>
      </p:sp>
      <p:sp>
        <p:nvSpPr>
          <p:cNvPr id="247" name="Google Shape;247;p33"/>
          <p:cNvSpPr/>
          <p:nvPr/>
        </p:nvSpPr>
        <p:spPr>
          <a:xfrm>
            <a:off x="7195325" y="3707225"/>
            <a:ext cx="771300" cy="7845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8" name="Google Shape;248;p33"/>
          <p:cNvCxnSpPr>
            <a:endCxn id="247" idx="1"/>
          </p:cNvCxnSpPr>
          <p:nvPr/>
        </p:nvCxnSpPr>
        <p:spPr>
          <a:xfrm>
            <a:off x="463250" y="4013612"/>
            <a:ext cx="6924900" cy="846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490250" y="450150"/>
            <a:ext cx="6367800" cy="113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5)Blind spot warning</a:t>
            </a:r>
            <a:endParaRPr/>
          </a:p>
        </p:txBody>
      </p:sp>
      <p:sp>
        <p:nvSpPr>
          <p:cNvPr id="254" name="Google Shape;254;p34"/>
          <p:cNvSpPr/>
          <p:nvPr/>
        </p:nvSpPr>
        <p:spPr>
          <a:xfrm>
            <a:off x="4265575" y="2992675"/>
            <a:ext cx="276300" cy="27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4"/>
          <p:cNvSpPr/>
          <p:nvPr/>
        </p:nvSpPr>
        <p:spPr>
          <a:xfrm>
            <a:off x="1947075" y="1986975"/>
            <a:ext cx="276300" cy="27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6" name="Google Shape;256;p34"/>
          <p:cNvCxnSpPr>
            <a:stCxn id="255" idx="6"/>
          </p:cNvCxnSpPr>
          <p:nvPr/>
        </p:nvCxnSpPr>
        <p:spPr>
          <a:xfrm>
            <a:off x="2223375" y="2125125"/>
            <a:ext cx="568200" cy="0"/>
          </a:xfrm>
          <a:prstGeom prst="straightConnector1">
            <a:avLst/>
          </a:prstGeom>
          <a:noFill/>
          <a:ln w="9525" cap="flat" cmpd="sng">
            <a:solidFill>
              <a:schemeClr val="dk2"/>
            </a:solidFill>
            <a:prstDash val="solid"/>
            <a:round/>
            <a:headEnd type="none" w="sm" len="sm"/>
            <a:tailEnd type="triangle" w="med" len="med"/>
          </a:ln>
        </p:spPr>
      </p:cxnSp>
      <p:sp>
        <p:nvSpPr>
          <p:cNvPr id="257" name="Google Shape;257;p34"/>
          <p:cNvSpPr/>
          <p:nvPr/>
        </p:nvSpPr>
        <p:spPr>
          <a:xfrm>
            <a:off x="1686050" y="2447575"/>
            <a:ext cx="2410500" cy="250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4"/>
          <p:cNvSpPr txBox="1"/>
          <p:nvPr/>
        </p:nvSpPr>
        <p:spPr>
          <a:xfrm>
            <a:off x="4541875" y="3036225"/>
            <a:ext cx="7628100" cy="85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A(v=0)</a:t>
            </a:r>
            <a:endParaRPr sz="1400" b="0" i="0" u="none" strike="noStrike" cap="none">
              <a:solidFill>
                <a:srgbClr val="000000"/>
              </a:solidFill>
              <a:latin typeface="Arial"/>
              <a:ea typeface="Arial"/>
              <a:cs typeface="Arial"/>
              <a:sym typeface="Arial"/>
            </a:endParaRPr>
          </a:p>
        </p:txBody>
      </p:sp>
      <p:sp>
        <p:nvSpPr>
          <p:cNvPr id="259" name="Google Shape;259;p34"/>
          <p:cNvSpPr/>
          <p:nvPr/>
        </p:nvSpPr>
        <p:spPr>
          <a:xfrm>
            <a:off x="4243875" y="2314350"/>
            <a:ext cx="154200" cy="4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4"/>
          <p:cNvSpPr/>
          <p:nvPr/>
        </p:nvSpPr>
        <p:spPr>
          <a:xfrm>
            <a:off x="3523800" y="2095750"/>
            <a:ext cx="630000" cy="167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4"/>
          <p:cNvSpPr txBox="1"/>
          <p:nvPr/>
        </p:nvSpPr>
        <p:spPr>
          <a:xfrm>
            <a:off x="2006450" y="1774275"/>
            <a:ext cx="7334700" cy="85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B(v1)</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UNIFIED SOLUTION </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THE CIRCLE ALGORITHM</a:t>
            </a:r>
            <a:endParaRPr>
              <a:latin typeface="Comic Sans MS"/>
              <a:ea typeface="Comic Sans MS"/>
              <a:cs typeface="Comic Sans MS"/>
              <a:sym typeface="Comic Sans M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p:nvPr/>
        </p:nvSpPr>
        <p:spPr>
          <a:xfrm>
            <a:off x="637475" y="521300"/>
            <a:ext cx="3922800" cy="4041600"/>
          </a:xfrm>
          <a:prstGeom prst="flowChartConnector">
            <a:avLst/>
          </a:prstGeom>
          <a:solidFill>
            <a:schemeClr val="lt2"/>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77" name="Google Shape;277;p37"/>
          <p:cNvSpPr/>
          <p:nvPr/>
        </p:nvSpPr>
        <p:spPr>
          <a:xfrm>
            <a:off x="2549300" y="552325"/>
            <a:ext cx="42900" cy="15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7"/>
          <p:cNvCxnSpPr>
            <a:stCxn id="277" idx="2"/>
          </p:cNvCxnSpPr>
          <p:nvPr/>
        </p:nvCxnSpPr>
        <p:spPr>
          <a:xfrm>
            <a:off x="2570750" y="710725"/>
            <a:ext cx="2700" cy="60030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7"/>
          <p:cNvCxnSpPr>
            <a:stCxn id="277" idx="2"/>
          </p:cNvCxnSpPr>
          <p:nvPr/>
        </p:nvCxnSpPr>
        <p:spPr>
          <a:xfrm>
            <a:off x="2570750" y="710725"/>
            <a:ext cx="2100" cy="1857900"/>
          </a:xfrm>
          <a:prstGeom prst="straightConnector1">
            <a:avLst/>
          </a:prstGeom>
          <a:noFill/>
          <a:ln w="19050" cap="flat" cmpd="sng">
            <a:solidFill>
              <a:schemeClr val="dk2"/>
            </a:solidFill>
            <a:prstDash val="solid"/>
            <a:round/>
            <a:headEnd type="none" w="med" len="med"/>
            <a:tailEnd type="none" w="med" len="med"/>
          </a:ln>
        </p:spPr>
      </p:cxnSp>
      <p:cxnSp>
        <p:nvCxnSpPr>
          <p:cNvPr id="280" name="Google Shape;280;p37"/>
          <p:cNvCxnSpPr/>
          <p:nvPr/>
        </p:nvCxnSpPr>
        <p:spPr>
          <a:xfrm>
            <a:off x="2573650" y="2570350"/>
            <a:ext cx="1390800" cy="1412700"/>
          </a:xfrm>
          <a:prstGeom prst="straightConnector1">
            <a:avLst/>
          </a:prstGeom>
          <a:noFill/>
          <a:ln w="19050" cap="flat" cmpd="sng">
            <a:solidFill>
              <a:schemeClr val="dk2"/>
            </a:solidFill>
            <a:prstDash val="solid"/>
            <a:round/>
            <a:headEnd type="none" w="med" len="med"/>
            <a:tailEnd type="none" w="med" len="med"/>
          </a:ln>
        </p:spPr>
      </p:cxnSp>
      <p:sp>
        <p:nvSpPr>
          <p:cNvPr id="281" name="Google Shape;281;p37"/>
          <p:cNvSpPr/>
          <p:nvPr/>
        </p:nvSpPr>
        <p:spPr>
          <a:xfrm rot="-2700000">
            <a:off x="3424304" y="3372564"/>
            <a:ext cx="42851" cy="15825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a:stCxn id="281" idx="1"/>
          </p:cNvCxnSpPr>
          <p:nvPr/>
        </p:nvCxnSpPr>
        <p:spPr>
          <a:xfrm flipH="1">
            <a:off x="2569280" y="3466840"/>
            <a:ext cx="861300" cy="11400"/>
          </a:xfrm>
          <a:prstGeom prst="straightConnector1">
            <a:avLst/>
          </a:prstGeom>
          <a:noFill/>
          <a:ln w="9525" cap="flat" cmpd="sng">
            <a:solidFill>
              <a:schemeClr val="dk2"/>
            </a:solidFill>
            <a:prstDash val="dash"/>
            <a:round/>
            <a:headEnd type="none" w="med" len="med"/>
            <a:tailEnd type="none" w="med" len="med"/>
          </a:ln>
        </p:spPr>
      </p:cxnSp>
      <p:cxnSp>
        <p:nvCxnSpPr>
          <p:cNvPr id="283" name="Google Shape;283;p37"/>
          <p:cNvCxnSpPr/>
          <p:nvPr/>
        </p:nvCxnSpPr>
        <p:spPr>
          <a:xfrm rot="10800000" flipH="1">
            <a:off x="2574250" y="2579650"/>
            <a:ext cx="1800" cy="903600"/>
          </a:xfrm>
          <a:prstGeom prst="straightConnector1">
            <a:avLst/>
          </a:prstGeom>
          <a:noFill/>
          <a:ln w="9525" cap="flat" cmpd="sng">
            <a:solidFill>
              <a:schemeClr val="dk2"/>
            </a:solidFill>
            <a:prstDash val="dashDot"/>
            <a:round/>
            <a:headEnd type="none" w="med" len="med"/>
            <a:tailEnd type="none" w="med" len="med"/>
          </a:ln>
        </p:spPr>
      </p:cxnSp>
      <p:sp>
        <p:nvSpPr>
          <p:cNvPr id="284" name="Google Shape;284;p37"/>
          <p:cNvSpPr/>
          <p:nvPr/>
        </p:nvSpPr>
        <p:spPr>
          <a:xfrm>
            <a:off x="2582550" y="2728925"/>
            <a:ext cx="147575" cy="72950"/>
          </a:xfrm>
          <a:custGeom>
            <a:avLst/>
            <a:gdLst/>
            <a:ahLst/>
            <a:cxnLst/>
            <a:rect l="l" t="t" r="r" b="b"/>
            <a:pathLst>
              <a:path w="5903" h="2918" extrusionOk="0">
                <a:moveTo>
                  <a:pt x="5903" y="0"/>
                </a:moveTo>
                <a:cubicBezTo>
                  <a:pt x="5575" y="351"/>
                  <a:pt x="4919" y="1617"/>
                  <a:pt x="3935" y="2103"/>
                </a:cubicBezTo>
                <a:cubicBezTo>
                  <a:pt x="2951" y="2589"/>
                  <a:pt x="656" y="2782"/>
                  <a:pt x="0" y="2918"/>
                </a:cubicBezTo>
              </a:path>
            </a:pathLst>
          </a:custGeom>
          <a:noFill/>
          <a:ln w="9525" cap="flat" cmpd="sng">
            <a:solidFill>
              <a:schemeClr val="dk2"/>
            </a:solidFill>
            <a:prstDash val="solid"/>
            <a:round/>
            <a:headEnd type="none" w="med" len="med"/>
            <a:tailEnd type="none" w="med" len="med"/>
          </a:ln>
        </p:spPr>
      </p:sp>
      <p:sp>
        <p:nvSpPr>
          <p:cNvPr id="285" name="Google Shape;285;p37"/>
          <p:cNvSpPr txBox="1"/>
          <p:nvPr/>
        </p:nvSpPr>
        <p:spPr>
          <a:xfrm>
            <a:off x="2576050" y="2728925"/>
            <a:ext cx="2607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ፁ</a:t>
            </a:r>
            <a:endParaRPr/>
          </a:p>
        </p:txBody>
      </p:sp>
      <p:sp>
        <p:nvSpPr>
          <p:cNvPr id="286" name="Google Shape;286;p37"/>
          <p:cNvSpPr txBox="1"/>
          <p:nvPr/>
        </p:nvSpPr>
        <p:spPr>
          <a:xfrm>
            <a:off x="3501750" y="3148300"/>
            <a:ext cx="10722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A(D1,V1)</a:t>
            </a:r>
            <a:endParaRPr/>
          </a:p>
        </p:txBody>
      </p:sp>
      <p:sp>
        <p:nvSpPr>
          <p:cNvPr id="287" name="Google Shape;287;p37"/>
          <p:cNvSpPr txBox="1"/>
          <p:nvPr/>
        </p:nvSpPr>
        <p:spPr>
          <a:xfrm>
            <a:off x="2687475" y="610475"/>
            <a:ext cx="936300" cy="4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B(D2,V2)</a:t>
            </a:r>
            <a:endParaRPr dirty="0"/>
          </a:p>
        </p:txBody>
      </p:sp>
      <p:sp>
        <p:nvSpPr>
          <p:cNvPr id="288" name="Google Shape;288;p37"/>
          <p:cNvSpPr/>
          <p:nvPr/>
        </p:nvSpPr>
        <p:spPr>
          <a:xfrm>
            <a:off x="2566550" y="3458175"/>
            <a:ext cx="25800" cy="477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txBox="1"/>
          <p:nvPr/>
        </p:nvSpPr>
        <p:spPr>
          <a:xfrm>
            <a:off x="1990650" y="3553350"/>
            <a:ext cx="936300" cy="4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C(D3,V3)</a:t>
            </a:r>
            <a:endParaRPr dirty="0"/>
          </a:p>
        </p:txBody>
      </p:sp>
      <p:sp>
        <p:nvSpPr>
          <p:cNvPr id="290" name="Google Shape;290;p37"/>
          <p:cNvSpPr txBox="1"/>
          <p:nvPr/>
        </p:nvSpPr>
        <p:spPr>
          <a:xfrm>
            <a:off x="2660350" y="2335899"/>
            <a:ext cx="714300" cy="3930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P</a:t>
            </a:r>
            <a:endParaRPr dirty="0"/>
          </a:p>
        </p:txBody>
      </p:sp>
      <p:cxnSp>
        <p:nvCxnSpPr>
          <p:cNvPr id="291" name="Google Shape;291;p37"/>
          <p:cNvCxnSpPr/>
          <p:nvPr/>
        </p:nvCxnSpPr>
        <p:spPr>
          <a:xfrm flipH="1">
            <a:off x="2295450" y="566350"/>
            <a:ext cx="4200" cy="2011800"/>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37"/>
          <p:cNvCxnSpPr/>
          <p:nvPr/>
        </p:nvCxnSpPr>
        <p:spPr>
          <a:xfrm>
            <a:off x="2144250" y="587600"/>
            <a:ext cx="35100" cy="2877900"/>
          </a:xfrm>
          <a:prstGeom prst="straightConnector1">
            <a:avLst/>
          </a:prstGeom>
          <a:noFill/>
          <a:ln w="9525" cap="flat" cmpd="sng">
            <a:solidFill>
              <a:schemeClr val="dk2"/>
            </a:solidFill>
            <a:prstDash val="solid"/>
            <a:round/>
            <a:headEnd type="none" w="med" len="med"/>
            <a:tailEnd type="none" w="med" len="med"/>
          </a:ln>
        </p:spPr>
      </p:cxnSp>
      <p:sp>
        <p:nvSpPr>
          <p:cNvPr id="293" name="Google Shape;293;p37"/>
          <p:cNvSpPr txBox="1"/>
          <p:nvPr/>
        </p:nvSpPr>
        <p:spPr>
          <a:xfrm>
            <a:off x="2240775" y="845875"/>
            <a:ext cx="222000" cy="1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sp>
        <p:nvSpPr>
          <p:cNvPr id="294" name="Google Shape;294;p37"/>
          <p:cNvSpPr txBox="1"/>
          <p:nvPr/>
        </p:nvSpPr>
        <p:spPr>
          <a:xfrm>
            <a:off x="1964600" y="2461324"/>
            <a:ext cx="222000" cy="304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y</a:t>
            </a:r>
            <a:endParaRPr dirty="0"/>
          </a:p>
        </p:txBody>
      </p:sp>
      <p:cxnSp>
        <p:nvCxnSpPr>
          <p:cNvPr id="295" name="Google Shape;295;p37"/>
          <p:cNvCxnSpPr/>
          <p:nvPr/>
        </p:nvCxnSpPr>
        <p:spPr>
          <a:xfrm>
            <a:off x="2192950" y="3472250"/>
            <a:ext cx="374700" cy="5400"/>
          </a:xfrm>
          <a:prstGeom prst="straightConnector1">
            <a:avLst/>
          </a:prstGeom>
          <a:noFill/>
          <a:ln w="9525" cap="flat" cmpd="sng">
            <a:solidFill>
              <a:schemeClr val="dk2"/>
            </a:solidFill>
            <a:prstDash val="dot"/>
            <a:round/>
            <a:headEnd type="none" w="med" len="med"/>
            <a:tailEnd type="none" w="med" len="med"/>
          </a:ln>
        </p:spPr>
      </p:cxnSp>
      <p:cxnSp>
        <p:nvCxnSpPr>
          <p:cNvPr id="296" name="Google Shape;296;p37"/>
          <p:cNvCxnSpPr/>
          <p:nvPr/>
        </p:nvCxnSpPr>
        <p:spPr>
          <a:xfrm>
            <a:off x="2572200" y="2583400"/>
            <a:ext cx="1137600" cy="11376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7"/>
          <p:cNvCxnSpPr/>
          <p:nvPr/>
        </p:nvCxnSpPr>
        <p:spPr>
          <a:xfrm>
            <a:off x="2304850" y="2579350"/>
            <a:ext cx="266700" cy="0"/>
          </a:xfrm>
          <a:prstGeom prst="straightConnector1">
            <a:avLst/>
          </a:prstGeom>
          <a:noFill/>
          <a:ln w="9525" cap="flat" cmpd="sng">
            <a:solidFill>
              <a:schemeClr val="dk2"/>
            </a:solidFill>
            <a:prstDash val="dot"/>
            <a:round/>
            <a:headEnd type="none" w="med" len="med"/>
            <a:tailEnd type="none" w="med" len="med"/>
          </a:ln>
        </p:spPr>
      </p:cxnSp>
      <p:cxnSp>
        <p:nvCxnSpPr>
          <p:cNvPr id="298" name="Google Shape;298;p37"/>
          <p:cNvCxnSpPr>
            <a:endCxn id="277" idx="0"/>
          </p:cNvCxnSpPr>
          <p:nvPr/>
        </p:nvCxnSpPr>
        <p:spPr>
          <a:xfrm rot="10800000" flipH="1">
            <a:off x="2142050" y="552325"/>
            <a:ext cx="428700" cy="31200"/>
          </a:xfrm>
          <a:prstGeom prst="straightConnector1">
            <a:avLst/>
          </a:prstGeom>
          <a:noFill/>
          <a:ln w="9525" cap="flat" cmpd="sng">
            <a:solidFill>
              <a:schemeClr val="dk2"/>
            </a:solidFill>
            <a:prstDash val="dot"/>
            <a:round/>
            <a:headEnd type="none" w="med" len="med"/>
            <a:tailEnd type="none" w="med" len="med"/>
          </a:ln>
        </p:spPr>
      </p:cxnSp>
      <p:sp>
        <p:nvSpPr>
          <p:cNvPr id="299" name="Google Shape;299;p37"/>
          <p:cNvSpPr txBox="1"/>
          <p:nvPr/>
        </p:nvSpPr>
        <p:spPr>
          <a:xfrm>
            <a:off x="4835825" y="582150"/>
            <a:ext cx="3922800" cy="4183500"/>
          </a:xfrm>
          <a:prstGeom prst="rect">
            <a:avLst/>
          </a:prstGeom>
          <a:noFill/>
          <a:ln w="952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lvl="0"/>
            <a:r>
              <a:rPr lang="en" dirty="0"/>
              <a:t>V1cos</a:t>
            </a:r>
            <a:r>
              <a:rPr lang="el-GR" dirty="0"/>
              <a:t>Θ</a:t>
            </a:r>
            <a:r>
              <a:rPr lang="en" dirty="0" smtClean="0"/>
              <a:t>=(</a:t>
            </a:r>
            <a:r>
              <a:rPr lang="en" dirty="0"/>
              <a:t>y-x)/t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smtClean="0"/>
              <a:t>V2=x/t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800" b="1" dirty="0">
                <a:solidFill>
                  <a:srgbClr val="1155CC"/>
                </a:solidFill>
              </a:rPr>
              <a:t>Collision Ratio </a:t>
            </a:r>
            <a:endParaRPr sz="1800" b="1" dirty="0">
              <a:solidFill>
                <a:srgbClr val="1155CC"/>
              </a:solidFill>
            </a:endParaRPr>
          </a:p>
          <a:p>
            <a:pPr marL="0" lvl="0" indent="0" algn="l" rtl="0">
              <a:spcBef>
                <a:spcPts val="0"/>
              </a:spcBef>
              <a:spcAft>
                <a:spcPts val="0"/>
              </a:spcAft>
              <a:buNone/>
            </a:pPr>
            <a:endParaRPr sz="1800" dirty="0"/>
          </a:p>
          <a:p>
            <a:pPr lvl="0"/>
            <a:r>
              <a:rPr lang="en" dirty="0" smtClean="0"/>
              <a:t>(V1/V2</a:t>
            </a:r>
            <a:r>
              <a:rPr lang="el-GR" dirty="0" smtClean="0"/>
              <a:t> </a:t>
            </a:r>
            <a:r>
              <a:rPr lang="en-IN" dirty="0" smtClean="0"/>
              <a:t>)</a:t>
            </a:r>
            <a:r>
              <a:rPr lang="en-IN" dirty="0" err="1" smtClean="0"/>
              <a:t>cos</a:t>
            </a:r>
            <a:r>
              <a:rPr lang="el-GR" dirty="0" smtClean="0"/>
              <a:t>Θ</a:t>
            </a:r>
            <a:r>
              <a:rPr lang="en" dirty="0" smtClean="0"/>
              <a:t> </a:t>
            </a:r>
            <a:r>
              <a:rPr lang="en" dirty="0"/>
              <a:t>=(y-x)/x</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Or we can write the collision ratio as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a:t>
            </a:r>
            <a:r>
              <a:rPr lang="en" sz="1800" b="1" dirty="0"/>
              <a:t>z(y-x)</a:t>
            </a:r>
            <a:endParaRPr sz="1800" b="1" dirty="0"/>
          </a:p>
          <a:p>
            <a:pPr marL="0" lvl="0" indent="0" algn="l" rtl="0">
              <a:spcBef>
                <a:spcPts val="0"/>
              </a:spcBef>
              <a:spcAft>
                <a:spcPts val="0"/>
              </a:spcAft>
              <a:buNone/>
            </a:pPr>
            <a:r>
              <a:rPr lang="en" sz="1800" b="1" dirty="0"/>
              <a:t>	=	--------</a:t>
            </a:r>
            <a:endParaRPr sz="1800" b="1" dirty="0"/>
          </a:p>
          <a:p>
            <a:pPr marL="0" lvl="0" indent="0" algn="l" rtl="0">
              <a:spcBef>
                <a:spcPts val="0"/>
              </a:spcBef>
              <a:spcAft>
                <a:spcPts val="0"/>
              </a:spcAft>
              <a:buNone/>
            </a:pPr>
            <a:r>
              <a:rPr lang="en" sz="1800" b="1" dirty="0"/>
              <a:t>		   zx</a:t>
            </a:r>
            <a:endParaRPr sz="1800" b="1" dirty="0"/>
          </a:p>
          <a:p>
            <a:pPr marL="0" lvl="0" indent="0" algn="l" rtl="0">
              <a:spcBef>
                <a:spcPts val="0"/>
              </a:spcBef>
              <a:spcAft>
                <a:spcPts val="0"/>
              </a:spcAft>
              <a:buNone/>
            </a:pPr>
            <a:r>
              <a:rPr lang="en" sz="1800" b="1" dirty="0"/>
              <a:t>Where z is any real number.</a:t>
            </a:r>
            <a:endParaRPr sz="1800" b="1"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490250" y="450150"/>
            <a:ext cx="6367800" cy="98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SYSTEM REQUIREMENTS</a:t>
            </a:r>
            <a:r>
              <a:rPr lang="en" sz="2800" b="1"/>
              <a:t>:</a:t>
            </a:r>
            <a:endParaRPr b="1"/>
          </a:p>
        </p:txBody>
      </p:sp>
      <p:sp>
        <p:nvSpPr>
          <p:cNvPr id="305" name="Google Shape;305;p38"/>
          <p:cNvSpPr txBox="1"/>
          <p:nvPr/>
        </p:nvSpPr>
        <p:spPr>
          <a:xfrm>
            <a:off x="707725" y="1684275"/>
            <a:ext cx="7380900" cy="3137400"/>
          </a:xfrm>
          <a:prstGeom prst="rect">
            <a:avLst/>
          </a:prstGeom>
          <a:noFill/>
          <a:ln>
            <a:noFill/>
          </a:ln>
        </p:spPr>
        <p:txBody>
          <a:bodyPr spcFirstLastPara="1" wrap="square" lIns="91425" tIns="91425" rIns="91425" bIns="91425" anchor="t" anchorCtr="0">
            <a:noAutofit/>
          </a:bodyPr>
          <a:lstStyle/>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 As we have mentioned earlier, we will be using RC CARS to demonstrate real life situations of traffic. </a:t>
            </a:r>
            <a:endParaRPr sz="1800" b="0" i="0" u="none" strike="noStrike" cap="none">
              <a:solidFill>
                <a:schemeClr val="dk1"/>
              </a:solidFill>
              <a:latin typeface="Times New Roman"/>
              <a:ea typeface="Times New Roman"/>
              <a:cs typeface="Times New Roman"/>
              <a:sym typeface="Times New Roman"/>
            </a:endParaRPr>
          </a:p>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The RC CARS will be connected to computers through </a:t>
            </a:r>
            <a:r>
              <a:rPr lang="en" sz="1800">
                <a:solidFill>
                  <a:schemeClr val="dk1"/>
                </a:solidFill>
                <a:latin typeface="Times New Roman"/>
                <a:ea typeface="Times New Roman"/>
                <a:cs typeface="Times New Roman"/>
                <a:sym typeface="Times New Roman"/>
              </a:rPr>
              <a:t>arduino </a:t>
            </a:r>
            <a:r>
              <a:rPr lang="en" sz="1800" b="0" i="0" u="none" strike="noStrike" cap="none">
                <a:solidFill>
                  <a:schemeClr val="dk1"/>
                </a:solidFill>
                <a:latin typeface="Times New Roman"/>
                <a:ea typeface="Times New Roman"/>
                <a:cs typeface="Times New Roman"/>
                <a:sym typeface="Times New Roman"/>
              </a:rPr>
              <a:t>. We will need Arduino software to do it. And </a:t>
            </a:r>
            <a:r>
              <a:rPr lang="en" sz="1800">
                <a:solidFill>
                  <a:schemeClr val="dk1"/>
                </a:solidFill>
                <a:latin typeface="Times New Roman"/>
                <a:ea typeface="Times New Roman"/>
                <a:cs typeface="Times New Roman"/>
                <a:sym typeface="Times New Roman"/>
              </a:rPr>
              <a:t>rc</a:t>
            </a:r>
            <a:r>
              <a:rPr lang="en" sz="1800" b="0" i="0" u="none" strike="noStrike" cap="none">
                <a:solidFill>
                  <a:schemeClr val="dk1"/>
                </a:solidFill>
                <a:latin typeface="Times New Roman"/>
                <a:ea typeface="Times New Roman"/>
                <a:cs typeface="Times New Roman"/>
                <a:sym typeface="Times New Roman"/>
              </a:rPr>
              <a:t> board that is used to use a RF controlled car to be connected using </a:t>
            </a:r>
            <a:r>
              <a:rPr lang="en" sz="1800">
                <a:solidFill>
                  <a:schemeClr val="dk1"/>
                </a:solidFill>
                <a:latin typeface="Times New Roman"/>
                <a:ea typeface="Times New Roman"/>
                <a:cs typeface="Times New Roman"/>
                <a:sym typeface="Times New Roman"/>
              </a:rPr>
              <a:t>antenna</a:t>
            </a:r>
            <a:r>
              <a:rPr lang="e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We will also need transmitters and receivers to be able to send and receive data of the speed , location and direction of the cars .</a:t>
            </a:r>
            <a:endParaRPr sz="1800" b="0" i="0" u="none" strike="noStrike" cap="none">
              <a:solidFill>
                <a:schemeClr val="dk1"/>
              </a:solidFill>
              <a:latin typeface="Times New Roman"/>
              <a:ea typeface="Times New Roman"/>
              <a:cs typeface="Times New Roman"/>
              <a:sym typeface="Times New Roman"/>
            </a:endParaRPr>
          </a:p>
          <a:p>
            <a:pPr marL="285750" marR="0" lvl="0" indent="-171450" algn="l" rtl="0">
              <a:lnSpc>
                <a:spcPct val="100000"/>
              </a:lnSpc>
              <a:spcBef>
                <a:spcPts val="300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39"/>
          <p:cNvSpPr txBox="1"/>
          <p:nvPr/>
        </p:nvSpPr>
        <p:spPr>
          <a:xfrm>
            <a:off x="1" y="4299942"/>
            <a:ext cx="3491880" cy="84355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C00000"/>
                </a:solidFill>
                <a:latin typeface="Times New Roman"/>
                <a:ea typeface="Times New Roman"/>
                <a:cs typeface="Times New Roman"/>
                <a:sym typeface="Times New Roman"/>
              </a:rPr>
              <a:t>HARDWARE REQUIREMENTS:</a:t>
            </a:r>
            <a:endParaRPr sz="2400" b="1" i="0" u="none" strike="noStrike" cap="none">
              <a:solidFill>
                <a:srgbClr val="C00000"/>
              </a:solidFill>
              <a:latin typeface="Times New Roman"/>
              <a:ea typeface="Times New Roman"/>
              <a:cs typeface="Times New Roman"/>
              <a:sym typeface="Times New Roman"/>
            </a:endParaRPr>
          </a:p>
          <a:p>
            <a:pPr marL="91440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p40"/>
          <p:cNvSpPr txBox="1">
            <a:spLocks noGrp="1"/>
          </p:cNvSpPr>
          <p:nvPr>
            <p:ph type="title"/>
          </p:nvPr>
        </p:nvSpPr>
        <p:spPr>
          <a:xfrm>
            <a:off x="0" y="0"/>
            <a:ext cx="2627784" cy="163564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a:solidFill>
                  <a:schemeClr val="lt1"/>
                </a:solidFill>
                <a:latin typeface="Times New Roman"/>
                <a:ea typeface="Times New Roman"/>
                <a:cs typeface="Times New Roman"/>
                <a:sym typeface="Times New Roman"/>
              </a:rPr>
              <a:t>RC CARS</a:t>
            </a:r>
            <a:endParaRPr sz="28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1"/>
          <p:cNvPicPr preferRelativeResize="0"/>
          <p:nvPr/>
        </p:nvPicPr>
        <p:blipFill>
          <a:blip r:embed="rId3">
            <a:alphaModFix/>
          </a:blip>
          <a:stretch>
            <a:fillRect/>
          </a:stretch>
        </p:blipFill>
        <p:spPr>
          <a:xfrm>
            <a:off x="3686725" y="193125"/>
            <a:ext cx="4775600" cy="4775600"/>
          </a:xfrm>
          <a:prstGeom prst="rect">
            <a:avLst/>
          </a:prstGeom>
          <a:noFill/>
          <a:ln>
            <a:noFill/>
          </a:ln>
        </p:spPr>
      </p:pic>
      <p:sp>
        <p:nvSpPr>
          <p:cNvPr id="321" name="Google Shape;321;p41"/>
          <p:cNvSpPr txBox="1">
            <a:spLocks noGrp="1"/>
          </p:cNvSpPr>
          <p:nvPr>
            <p:ph type="title"/>
          </p:nvPr>
        </p:nvSpPr>
        <p:spPr>
          <a:xfrm>
            <a:off x="5445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REMOTE CONTROLLER</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0" y="267495"/>
            <a:ext cx="8520600" cy="5760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b="1"/>
              <a:t>ABSTRACT</a:t>
            </a:r>
            <a:endParaRPr b="1"/>
          </a:p>
        </p:txBody>
      </p:sp>
      <p:sp>
        <p:nvSpPr>
          <p:cNvPr id="71" name="Google Shape;71;p15"/>
          <p:cNvSpPr txBox="1">
            <a:spLocks noGrp="1"/>
          </p:cNvSpPr>
          <p:nvPr>
            <p:ph type="subTitle" idx="1"/>
          </p:nvPr>
        </p:nvSpPr>
        <p:spPr>
          <a:xfrm>
            <a:off x="311700" y="915566"/>
            <a:ext cx="8520600" cy="3672408"/>
          </a:xfrm>
          <a:prstGeom prst="rect">
            <a:avLst/>
          </a:prstGeom>
          <a:noFill/>
          <a:ln>
            <a:noFill/>
          </a:ln>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Clr>
                <a:schemeClr val="dk1"/>
              </a:buClr>
              <a:buSzPts val="1100"/>
              <a:buFont typeface="Noto Sans Symbols"/>
              <a:buChar char="⮚"/>
            </a:pPr>
            <a:r>
              <a:rPr lang="en" sz="1800">
                <a:solidFill>
                  <a:schemeClr val="dk1"/>
                </a:solidFill>
                <a:latin typeface="Times New Roman"/>
                <a:ea typeface="Times New Roman"/>
                <a:cs typeface="Times New Roman"/>
                <a:sym typeface="Times New Roman"/>
              </a:rPr>
              <a:t>This project focuses on controlling the road traffic by demonstrating various traffic situation and how they can be overcome. </a:t>
            </a:r>
            <a:endParaRPr sz="1800">
              <a:solidFill>
                <a:schemeClr val="dk1"/>
              </a:solidFill>
              <a:latin typeface="Times New Roman"/>
              <a:ea typeface="Times New Roman"/>
              <a:cs typeface="Times New Roman"/>
              <a:sym typeface="Times New Roman"/>
            </a:endParaRPr>
          </a:p>
          <a:p>
            <a:pPr marL="285750" lvl="0" indent="-285750" algn="just" rtl="0">
              <a:lnSpc>
                <a:spcPct val="115000"/>
              </a:lnSpc>
              <a:spcBef>
                <a:spcPts val="0"/>
              </a:spcBef>
              <a:spcAft>
                <a:spcPts val="0"/>
              </a:spcAft>
              <a:buClr>
                <a:schemeClr val="dk1"/>
              </a:buClr>
              <a:buSzPts val="1100"/>
              <a:buFont typeface="Noto Sans Symbols"/>
              <a:buChar char="⮚"/>
            </a:pPr>
            <a:r>
              <a:rPr lang="en" sz="1800">
                <a:solidFill>
                  <a:schemeClr val="dk1"/>
                </a:solidFill>
                <a:latin typeface="Times New Roman"/>
                <a:ea typeface="Times New Roman"/>
                <a:cs typeface="Times New Roman"/>
                <a:sym typeface="Times New Roman"/>
              </a:rPr>
              <a:t>Our project aims to add more features to autonomous vehicles to control traffic and to reduce accident risks .</a:t>
            </a:r>
            <a:endParaRPr/>
          </a:p>
          <a:p>
            <a:pPr marL="285750" lvl="0" indent="-285750" algn="just" rtl="0">
              <a:lnSpc>
                <a:spcPct val="115000"/>
              </a:lnSpc>
              <a:spcBef>
                <a:spcPts val="0"/>
              </a:spcBef>
              <a:spcAft>
                <a:spcPts val="0"/>
              </a:spcAft>
              <a:buClr>
                <a:schemeClr val="dk1"/>
              </a:buClr>
              <a:buSzPts val="1100"/>
              <a:buFont typeface="Noto Sans Symbols"/>
              <a:buChar char="⮚"/>
            </a:pPr>
            <a:r>
              <a:rPr lang="en" sz="1800">
                <a:solidFill>
                  <a:schemeClr val="dk1"/>
                </a:solidFill>
                <a:latin typeface="Times New Roman"/>
                <a:ea typeface="Times New Roman"/>
                <a:cs typeface="Times New Roman"/>
                <a:sym typeface="Times New Roman"/>
              </a:rPr>
              <a:t>This will be demonstrated using mini RC CARS using Arduino. Clearly autonomous vehicles are the future and we work for a better future.</a:t>
            </a:r>
            <a:endParaRPr sz="1800">
              <a:solidFill>
                <a:schemeClr val="dk1"/>
              </a:solidFill>
              <a:latin typeface="Times New Roman"/>
              <a:ea typeface="Times New Roman"/>
              <a:cs typeface="Times New Roman"/>
              <a:sym typeface="Times New Roman"/>
            </a:endParaRPr>
          </a:p>
          <a:p>
            <a:pPr marL="285750" lvl="0" indent="-107950" algn="ctr" rtl="0">
              <a:lnSpc>
                <a:spcPct val="100000"/>
              </a:lnSpc>
              <a:spcBef>
                <a:spcPts val="3000"/>
              </a:spcBef>
              <a:spcAft>
                <a:spcPts val="0"/>
              </a:spcAft>
              <a:buSzPts val="2800"/>
              <a:buFont typeface="Noto Sans Symbols"/>
              <a:buNone/>
            </a:pPr>
            <a:endParaRPr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490250" y="450150"/>
            <a:ext cx="6367800" cy="73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PATCH CORDS</a:t>
            </a:r>
            <a:endParaRPr sz="2800" b="1">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64775" y="450150"/>
            <a:ext cx="3549000" cy="85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solidFill>
                  <a:srgbClr val="000000"/>
                </a:solidFill>
                <a:latin typeface="Times New Roman"/>
                <a:ea typeface="Times New Roman"/>
                <a:cs typeface="Times New Roman"/>
                <a:sym typeface="Times New Roman"/>
              </a:rPr>
              <a:t>ARDUINO UNO</a:t>
            </a:r>
            <a:endParaRPr sz="2800" b="1">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5940152" y="0"/>
            <a:ext cx="3203848" cy="213970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solidFill>
                  <a:schemeClr val="dk1"/>
                </a:solidFill>
                <a:latin typeface="Times New Roman"/>
                <a:ea typeface="Times New Roman"/>
                <a:cs typeface="Times New Roman"/>
                <a:sym typeface="Times New Roman"/>
              </a:rPr>
              <a:t>SERVER SYSTEM</a:t>
            </a: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5724128" y="0"/>
            <a:ext cx="3419872" cy="249974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solidFill>
                  <a:srgbClr val="EFEFEF"/>
                </a:solidFill>
                <a:latin typeface="Times New Roman"/>
                <a:ea typeface="Times New Roman"/>
                <a:cs typeface="Times New Roman"/>
                <a:sym typeface="Times New Roman"/>
              </a:rPr>
              <a:t>SOFTWARE REQUIREMENTS</a:t>
            </a:r>
            <a:endParaRPr sz="2800" b="1">
              <a:solidFill>
                <a:srgbClr val="EFEFEF"/>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46"/>
          <p:cNvSpPr txBox="1">
            <a:spLocks noGrp="1"/>
          </p:cNvSpPr>
          <p:nvPr>
            <p:ph type="title"/>
          </p:nvPr>
        </p:nvSpPr>
        <p:spPr>
          <a:xfrm>
            <a:off x="6732240" y="3507854"/>
            <a:ext cx="2411760" cy="163564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400" b="1">
                <a:latin typeface="Times New Roman"/>
                <a:ea typeface="Times New Roman"/>
                <a:cs typeface="Times New Roman"/>
                <a:sym typeface="Times New Roman"/>
              </a:rPr>
              <a:t>ARDUINO APPLICATION</a:t>
            </a:r>
            <a:endParaRPr sz="2400" b="1">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47"/>
          <p:cNvSpPr txBox="1">
            <a:spLocks noGrp="1"/>
          </p:cNvSpPr>
          <p:nvPr>
            <p:ph type="title"/>
          </p:nvPr>
        </p:nvSpPr>
        <p:spPr>
          <a:xfrm>
            <a:off x="0" y="0"/>
            <a:ext cx="4860032" cy="185167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OPERATING SYSTEM PLATFORM</a:t>
            </a:r>
            <a:endParaRPr sz="2800" b="1">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490250" y="450150"/>
            <a:ext cx="6367800" cy="105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ARCHITECTURE:</a:t>
            </a:r>
            <a:endParaRPr sz="2800" b="1">
              <a:latin typeface="Times New Roman"/>
              <a:ea typeface="Times New Roman"/>
              <a:cs typeface="Times New Roman"/>
              <a:sym typeface="Times New Roman"/>
            </a:endParaRPr>
          </a:p>
        </p:txBody>
      </p:sp>
      <p:pic>
        <p:nvPicPr>
          <p:cNvPr id="357" name="Google Shape;357;p48"/>
          <p:cNvPicPr preferRelativeResize="0"/>
          <p:nvPr/>
        </p:nvPicPr>
        <p:blipFill rotWithShape="1">
          <a:blip r:embed="rId3">
            <a:alphaModFix/>
          </a:blip>
          <a:srcRect/>
          <a:stretch/>
        </p:blipFill>
        <p:spPr>
          <a:xfrm>
            <a:off x="682000" y="1658550"/>
            <a:ext cx="1800225" cy="1130226"/>
          </a:xfrm>
          <a:prstGeom prst="rect">
            <a:avLst/>
          </a:prstGeom>
          <a:noFill/>
          <a:ln>
            <a:noFill/>
          </a:ln>
        </p:spPr>
      </p:pic>
      <p:cxnSp>
        <p:nvCxnSpPr>
          <p:cNvPr id="358" name="Google Shape;358;p48"/>
          <p:cNvCxnSpPr>
            <a:stCxn id="357" idx="3"/>
          </p:cNvCxnSpPr>
          <p:nvPr/>
        </p:nvCxnSpPr>
        <p:spPr>
          <a:xfrm rot="10800000" flipH="1">
            <a:off x="2482225" y="2210163"/>
            <a:ext cx="681600" cy="13500"/>
          </a:xfrm>
          <a:prstGeom prst="straightConnector1">
            <a:avLst/>
          </a:prstGeom>
          <a:noFill/>
          <a:ln w="9525" cap="flat" cmpd="sng">
            <a:solidFill>
              <a:schemeClr val="dk2"/>
            </a:solidFill>
            <a:prstDash val="solid"/>
            <a:round/>
            <a:headEnd type="none" w="sm" len="sm"/>
            <a:tailEnd type="triangle" w="med" len="med"/>
          </a:ln>
        </p:spPr>
      </p:cxnSp>
      <p:pic>
        <p:nvPicPr>
          <p:cNvPr id="359" name="Google Shape;359;p48"/>
          <p:cNvPicPr preferRelativeResize="0"/>
          <p:nvPr/>
        </p:nvPicPr>
        <p:blipFill rotWithShape="1">
          <a:blip r:embed="rId4">
            <a:alphaModFix/>
          </a:blip>
          <a:srcRect/>
          <a:stretch/>
        </p:blipFill>
        <p:spPr>
          <a:xfrm>
            <a:off x="3316225" y="1658550"/>
            <a:ext cx="1249125" cy="1427325"/>
          </a:xfrm>
          <a:prstGeom prst="rect">
            <a:avLst/>
          </a:prstGeom>
          <a:noFill/>
          <a:ln>
            <a:noFill/>
          </a:ln>
        </p:spPr>
      </p:pic>
      <p:cxnSp>
        <p:nvCxnSpPr>
          <p:cNvPr id="360" name="Google Shape;360;p48"/>
          <p:cNvCxnSpPr/>
          <p:nvPr/>
        </p:nvCxnSpPr>
        <p:spPr>
          <a:xfrm rot="10800000" flipH="1">
            <a:off x="4565350" y="1221413"/>
            <a:ext cx="1350300" cy="1150800"/>
          </a:xfrm>
          <a:prstGeom prst="straightConnector1">
            <a:avLst/>
          </a:prstGeom>
          <a:noFill/>
          <a:ln w="9525" cap="flat" cmpd="sng">
            <a:solidFill>
              <a:schemeClr val="dk2"/>
            </a:solidFill>
            <a:prstDash val="solid"/>
            <a:round/>
            <a:headEnd type="none" w="sm" len="sm"/>
            <a:tailEnd type="triangle" w="med" len="med"/>
          </a:ln>
        </p:spPr>
      </p:cxnSp>
      <p:cxnSp>
        <p:nvCxnSpPr>
          <p:cNvPr id="361" name="Google Shape;361;p48"/>
          <p:cNvCxnSpPr>
            <a:stCxn id="359" idx="3"/>
          </p:cNvCxnSpPr>
          <p:nvPr/>
        </p:nvCxnSpPr>
        <p:spPr>
          <a:xfrm>
            <a:off x="4565350" y="2372213"/>
            <a:ext cx="1465800" cy="45000"/>
          </a:xfrm>
          <a:prstGeom prst="straightConnector1">
            <a:avLst/>
          </a:prstGeom>
          <a:noFill/>
          <a:ln w="9525" cap="flat" cmpd="sng">
            <a:solidFill>
              <a:schemeClr val="dk2"/>
            </a:solidFill>
            <a:prstDash val="solid"/>
            <a:round/>
            <a:headEnd type="none" w="sm" len="sm"/>
            <a:tailEnd type="triangle" w="med" len="med"/>
          </a:ln>
        </p:spPr>
      </p:cxnSp>
      <p:cxnSp>
        <p:nvCxnSpPr>
          <p:cNvPr id="362" name="Google Shape;362;p48"/>
          <p:cNvCxnSpPr>
            <a:stCxn id="359" idx="3"/>
          </p:cNvCxnSpPr>
          <p:nvPr/>
        </p:nvCxnSpPr>
        <p:spPr>
          <a:xfrm>
            <a:off x="4565350" y="2372213"/>
            <a:ext cx="1272900" cy="1202400"/>
          </a:xfrm>
          <a:prstGeom prst="straightConnector1">
            <a:avLst/>
          </a:prstGeom>
          <a:noFill/>
          <a:ln w="9525" cap="flat" cmpd="sng">
            <a:solidFill>
              <a:schemeClr val="dk2"/>
            </a:solidFill>
            <a:prstDash val="solid"/>
            <a:round/>
            <a:headEnd type="none" w="sm" len="sm"/>
            <a:tailEnd type="triangle" w="med" len="med"/>
          </a:ln>
        </p:spPr>
      </p:cxnSp>
      <p:pic>
        <p:nvPicPr>
          <p:cNvPr id="363" name="Google Shape;363;p48"/>
          <p:cNvPicPr preferRelativeResize="0"/>
          <p:nvPr/>
        </p:nvPicPr>
        <p:blipFill rotWithShape="1">
          <a:blip r:embed="rId5">
            <a:alphaModFix/>
          </a:blip>
          <a:srcRect/>
          <a:stretch/>
        </p:blipFill>
        <p:spPr>
          <a:xfrm>
            <a:off x="7568075" y="3439700"/>
            <a:ext cx="915375" cy="736200"/>
          </a:xfrm>
          <a:prstGeom prst="rect">
            <a:avLst/>
          </a:prstGeom>
          <a:noFill/>
          <a:ln>
            <a:noFill/>
          </a:ln>
        </p:spPr>
      </p:pic>
      <p:pic>
        <p:nvPicPr>
          <p:cNvPr id="364" name="Google Shape;364;p48"/>
          <p:cNvPicPr preferRelativeResize="0"/>
          <p:nvPr/>
        </p:nvPicPr>
        <p:blipFill rotWithShape="1">
          <a:blip r:embed="rId5">
            <a:alphaModFix/>
          </a:blip>
          <a:srcRect/>
          <a:stretch/>
        </p:blipFill>
        <p:spPr>
          <a:xfrm>
            <a:off x="7750025" y="2042538"/>
            <a:ext cx="915375" cy="736200"/>
          </a:xfrm>
          <a:prstGeom prst="rect">
            <a:avLst/>
          </a:prstGeom>
          <a:noFill/>
          <a:ln>
            <a:noFill/>
          </a:ln>
        </p:spPr>
      </p:pic>
      <p:pic>
        <p:nvPicPr>
          <p:cNvPr id="365" name="Google Shape;365;p48"/>
          <p:cNvPicPr preferRelativeResize="0"/>
          <p:nvPr/>
        </p:nvPicPr>
        <p:blipFill rotWithShape="1">
          <a:blip r:embed="rId5">
            <a:alphaModFix/>
          </a:blip>
          <a:srcRect/>
          <a:stretch/>
        </p:blipFill>
        <p:spPr>
          <a:xfrm>
            <a:off x="7568075" y="866925"/>
            <a:ext cx="915375" cy="736200"/>
          </a:xfrm>
          <a:prstGeom prst="rect">
            <a:avLst/>
          </a:prstGeom>
          <a:noFill/>
          <a:ln>
            <a:noFill/>
          </a:ln>
        </p:spPr>
      </p:pic>
      <p:cxnSp>
        <p:nvCxnSpPr>
          <p:cNvPr id="366" name="Google Shape;366;p48"/>
          <p:cNvCxnSpPr>
            <a:stCxn id="367" idx="3"/>
            <a:endCxn id="365" idx="1"/>
          </p:cNvCxnSpPr>
          <p:nvPr/>
        </p:nvCxnSpPr>
        <p:spPr>
          <a:xfrm>
            <a:off x="7098575" y="1235025"/>
            <a:ext cx="469500" cy="0"/>
          </a:xfrm>
          <a:prstGeom prst="straightConnector1">
            <a:avLst/>
          </a:prstGeom>
          <a:noFill/>
          <a:ln w="9525" cap="flat" cmpd="sng">
            <a:solidFill>
              <a:schemeClr val="dk2"/>
            </a:solidFill>
            <a:prstDash val="solid"/>
            <a:round/>
            <a:headEnd type="none" w="sm" len="sm"/>
            <a:tailEnd type="triangle" w="med" len="med"/>
          </a:ln>
        </p:spPr>
      </p:cxnSp>
      <p:cxnSp>
        <p:nvCxnSpPr>
          <p:cNvPr id="368" name="Google Shape;368;p48"/>
          <p:cNvCxnSpPr/>
          <p:nvPr/>
        </p:nvCxnSpPr>
        <p:spPr>
          <a:xfrm>
            <a:off x="7098425" y="2480425"/>
            <a:ext cx="469500" cy="0"/>
          </a:xfrm>
          <a:prstGeom prst="straightConnector1">
            <a:avLst/>
          </a:prstGeom>
          <a:noFill/>
          <a:ln w="9525" cap="flat" cmpd="sng">
            <a:solidFill>
              <a:schemeClr val="dk2"/>
            </a:solidFill>
            <a:prstDash val="solid"/>
            <a:round/>
            <a:headEnd type="none" w="sm" len="sm"/>
            <a:tailEnd type="triangle" w="med" len="med"/>
          </a:ln>
        </p:spPr>
      </p:cxnSp>
      <p:cxnSp>
        <p:nvCxnSpPr>
          <p:cNvPr id="369" name="Google Shape;369;p48"/>
          <p:cNvCxnSpPr/>
          <p:nvPr/>
        </p:nvCxnSpPr>
        <p:spPr>
          <a:xfrm>
            <a:off x="6991750" y="3867275"/>
            <a:ext cx="469500" cy="0"/>
          </a:xfrm>
          <a:prstGeom prst="straightConnector1">
            <a:avLst/>
          </a:prstGeom>
          <a:noFill/>
          <a:ln w="9525" cap="flat" cmpd="sng">
            <a:solidFill>
              <a:schemeClr val="dk2"/>
            </a:solidFill>
            <a:prstDash val="solid"/>
            <a:round/>
            <a:headEnd type="none" w="sm" len="sm"/>
            <a:tailEnd type="triangle" w="med" len="med"/>
          </a:ln>
        </p:spPr>
      </p:cxnSp>
      <p:pic>
        <p:nvPicPr>
          <p:cNvPr id="370" name="Google Shape;370;p48"/>
          <p:cNvPicPr preferRelativeResize="0"/>
          <p:nvPr/>
        </p:nvPicPr>
        <p:blipFill>
          <a:blip r:embed="rId6">
            <a:alphaModFix/>
          </a:blip>
          <a:stretch>
            <a:fillRect/>
          </a:stretch>
        </p:blipFill>
        <p:spPr>
          <a:xfrm>
            <a:off x="6031150" y="688350"/>
            <a:ext cx="1130224" cy="1130224"/>
          </a:xfrm>
          <a:prstGeom prst="rect">
            <a:avLst/>
          </a:prstGeom>
          <a:noFill/>
          <a:ln>
            <a:noFill/>
          </a:ln>
        </p:spPr>
      </p:pic>
      <p:pic>
        <p:nvPicPr>
          <p:cNvPr id="371" name="Google Shape;371;p48"/>
          <p:cNvPicPr preferRelativeResize="0"/>
          <p:nvPr/>
        </p:nvPicPr>
        <p:blipFill>
          <a:blip r:embed="rId6">
            <a:alphaModFix/>
          </a:blip>
          <a:stretch>
            <a:fillRect/>
          </a:stretch>
        </p:blipFill>
        <p:spPr>
          <a:xfrm>
            <a:off x="6031150" y="2121600"/>
            <a:ext cx="1130224" cy="1130225"/>
          </a:xfrm>
          <a:prstGeom prst="rect">
            <a:avLst/>
          </a:prstGeom>
          <a:noFill/>
          <a:ln>
            <a:noFill/>
          </a:ln>
        </p:spPr>
      </p:pic>
      <p:pic>
        <p:nvPicPr>
          <p:cNvPr id="372" name="Google Shape;372;p48"/>
          <p:cNvPicPr preferRelativeResize="0"/>
          <p:nvPr/>
        </p:nvPicPr>
        <p:blipFill>
          <a:blip r:embed="rId6">
            <a:alphaModFix/>
          </a:blip>
          <a:stretch>
            <a:fillRect/>
          </a:stretch>
        </p:blipFill>
        <p:spPr>
          <a:xfrm>
            <a:off x="5849888" y="3283300"/>
            <a:ext cx="1130224" cy="1130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9"/>
          <p:cNvSpPr txBox="1">
            <a:spLocks noGrp="1"/>
          </p:cNvSpPr>
          <p:nvPr>
            <p:ph type="title"/>
          </p:nvPr>
        </p:nvSpPr>
        <p:spPr>
          <a:xfrm>
            <a:off x="167625" y="314250"/>
            <a:ext cx="6407400" cy="96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APPLICATIONS </a:t>
            </a:r>
            <a:endParaRPr sz="2800" b="1">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endParaRPr sz="2800" b="1">
              <a:latin typeface="Times New Roman"/>
              <a:ea typeface="Times New Roman"/>
              <a:cs typeface="Times New Roman"/>
              <a:sym typeface="Times New Roman"/>
            </a:endParaRPr>
          </a:p>
        </p:txBody>
      </p:sp>
      <p:sp>
        <p:nvSpPr>
          <p:cNvPr id="378" name="Google Shape;378;p49"/>
          <p:cNvSpPr txBox="1"/>
          <p:nvPr/>
        </p:nvSpPr>
        <p:spPr>
          <a:xfrm>
            <a:off x="257675" y="912750"/>
            <a:ext cx="8512500" cy="4101900"/>
          </a:xfrm>
          <a:prstGeom prst="rect">
            <a:avLst/>
          </a:prstGeom>
          <a:noFill/>
          <a:ln>
            <a:noFill/>
          </a:ln>
        </p:spPr>
        <p:txBody>
          <a:bodyPr spcFirstLastPara="1" wrap="square" lIns="91425" tIns="91425" rIns="91425" bIns="91425" anchor="t" anchorCtr="0">
            <a:noAutofit/>
          </a:bodyPr>
          <a:lstStyle/>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As we have highlighted the main objective earlier i,e. to clear the traffic and regulate it there are other important objectives that needs to be brought into the light. </a:t>
            </a:r>
            <a:endParaRPr sz="1800" b="0" i="0" u="none" strike="noStrike" cap="none">
              <a:solidFill>
                <a:schemeClr val="dk1"/>
              </a:solidFill>
              <a:latin typeface="Times New Roman"/>
              <a:ea typeface="Times New Roman"/>
              <a:cs typeface="Times New Roman"/>
              <a:sym typeface="Times New Roman"/>
            </a:endParaRPr>
          </a:p>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As we stated before the vehicles would foresee an emergency vehicle approaching before it gets any closer an appropriate decision to make way for the emergency vehicle is taken.  </a:t>
            </a:r>
            <a:endParaRPr sz="1800" b="0" i="0" u="none" strike="noStrike" cap="none">
              <a:solidFill>
                <a:schemeClr val="dk1"/>
              </a:solidFill>
              <a:latin typeface="Times New Roman"/>
              <a:ea typeface="Times New Roman"/>
              <a:cs typeface="Times New Roman"/>
              <a:sym typeface="Times New Roman"/>
            </a:endParaRPr>
          </a:p>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If two vehicles approaching at an intersection from different routes knew about each other's positions beforehand the accident could be avoided easily.  </a:t>
            </a:r>
            <a:endParaRPr sz="1800" b="0" i="0" u="none" strike="noStrike" cap="none">
              <a:solidFill>
                <a:schemeClr val="dk1"/>
              </a:solidFill>
              <a:latin typeface="Times New Roman"/>
              <a:ea typeface="Times New Roman"/>
              <a:cs typeface="Times New Roman"/>
              <a:sym typeface="Times New Roman"/>
            </a:endParaRPr>
          </a:p>
          <a:p>
            <a:pPr marL="514350" marR="0" lvl="0" indent="-285750" algn="just" rtl="0">
              <a:lnSpc>
                <a:spcPct val="115000"/>
              </a:lnSpc>
              <a:spcBef>
                <a:spcPts val="0"/>
              </a:spcBef>
              <a:spcAft>
                <a:spcPts val="0"/>
              </a:spcAft>
              <a:buClr>
                <a:schemeClr val="dk1"/>
              </a:buClr>
              <a:buSzPts val="1100"/>
              <a:buFont typeface="Noto Sans Symbols"/>
              <a:buChar char="⮚"/>
            </a:pPr>
            <a:r>
              <a:rPr lang="en" sz="1800" b="0" i="0" u="none" strike="noStrike" cap="none">
                <a:solidFill>
                  <a:schemeClr val="dk1"/>
                </a:solidFill>
                <a:latin typeface="Times New Roman"/>
                <a:ea typeface="Times New Roman"/>
                <a:cs typeface="Times New Roman"/>
                <a:sym typeface="Times New Roman"/>
              </a:rPr>
              <a:t>Platooning can be achieved easily where number of vehicles using same routes are grouped together at equal distances and one vehicle leads them sending information of the upcoming hurdles beforehand. Platooning is effective on highways and isn't very useful on busy roads .</a:t>
            </a:r>
            <a:endParaRPr sz="1800" b="0" i="0" u="none" strike="noStrike" cap="none">
              <a:solidFill>
                <a:schemeClr val="dk1"/>
              </a:solidFill>
              <a:latin typeface="Times New Roman"/>
              <a:ea typeface="Times New Roman"/>
              <a:cs typeface="Times New Roman"/>
              <a:sym typeface="Times New Roman"/>
            </a:endParaRPr>
          </a:p>
          <a:p>
            <a:pPr marL="285750" marR="0" lvl="0" indent="-171450" algn="l" rtl="0">
              <a:lnSpc>
                <a:spcPct val="100000"/>
              </a:lnSpc>
              <a:spcBef>
                <a:spcPts val="3000"/>
              </a:spcBef>
              <a:spcAft>
                <a:spcPts val="0"/>
              </a:spcAft>
              <a:buClr>
                <a:srgbClr val="000000"/>
              </a:buClr>
              <a:buSzPts val="1800"/>
              <a:buFont typeface="Noto Sans Symbols"/>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0" y="3795886"/>
            <a:ext cx="3203848" cy="36004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endParaRPr sz="28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endParaRPr sz="28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endParaRPr sz="28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r>
              <a:rPr lang="en" sz="2800">
                <a:solidFill>
                  <a:schemeClr val="dk1"/>
                </a:solidFill>
                <a:latin typeface="Times New Roman"/>
                <a:ea typeface="Times New Roman"/>
                <a:cs typeface="Times New Roman"/>
                <a:sym typeface="Times New Roman"/>
              </a:rPr>
              <a:t>Traffic control</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179512" y="195486"/>
            <a:ext cx="2713598" cy="9694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3200">
                <a:solidFill>
                  <a:srgbClr val="FAFAFA"/>
                </a:solidFill>
              </a:rPr>
              <a:t>Safety at intersections</a:t>
            </a:r>
            <a:endParaRPr sz="3200">
              <a:solidFill>
                <a:srgbClr val="FAFAF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311700" y="91575"/>
            <a:ext cx="8520600" cy="60796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800" b="1"/>
              <a:t>INTRODUCTION</a:t>
            </a:r>
            <a:endParaRPr b="1"/>
          </a:p>
        </p:txBody>
      </p:sp>
      <p:sp>
        <p:nvSpPr>
          <p:cNvPr id="77" name="Google Shape;77;p16"/>
          <p:cNvSpPr txBox="1">
            <a:spLocks noGrp="1"/>
          </p:cNvSpPr>
          <p:nvPr>
            <p:ph type="subTitle" idx="1"/>
          </p:nvPr>
        </p:nvSpPr>
        <p:spPr>
          <a:xfrm>
            <a:off x="311700" y="731300"/>
            <a:ext cx="8520600" cy="4113300"/>
          </a:xfrm>
          <a:prstGeom prst="rect">
            <a:avLst/>
          </a:prstGeom>
          <a:noFill/>
          <a:ln>
            <a:noFill/>
          </a:ln>
        </p:spPr>
        <p:txBody>
          <a:bodyPr spcFirstLastPara="1" wrap="square" lIns="91425" tIns="91425" rIns="91425" bIns="91425" anchor="t" anchorCtr="0">
            <a:noAutofit/>
          </a:bodyPr>
          <a:lstStyle/>
          <a:p>
            <a:pPr marL="57150" lvl="0" indent="-57150" algn="just" rtl="0">
              <a:lnSpc>
                <a:spcPct val="115000"/>
              </a:lnSpc>
              <a:spcBef>
                <a:spcPts val="0"/>
              </a:spcBef>
              <a:spcAft>
                <a:spcPts val="0"/>
              </a:spcAft>
              <a:buClr>
                <a:schemeClr val="dk1"/>
              </a:buClr>
              <a:buSzPts val="1100"/>
              <a:buFont typeface="Noto Sans Symbols"/>
              <a:buChar char="⮚"/>
            </a:pPr>
            <a:r>
              <a:rPr lang="en" sz="1600">
                <a:solidFill>
                  <a:schemeClr val="dk1"/>
                </a:solidFill>
                <a:latin typeface="Times New Roman"/>
                <a:ea typeface="Times New Roman"/>
                <a:cs typeface="Times New Roman"/>
                <a:sym typeface="Times New Roman"/>
              </a:rPr>
              <a:t>Our project aims to control the traffic and save a lot of precious time. Each vehicle on the road is an independent vehicle irrespective of whether it is autonomous or manually driven. </a:t>
            </a:r>
            <a:endParaRPr sz="1600">
              <a:solidFill>
                <a:schemeClr val="dk1"/>
              </a:solidFill>
              <a:latin typeface="Times New Roman"/>
              <a:ea typeface="Times New Roman"/>
              <a:cs typeface="Times New Roman"/>
              <a:sym typeface="Times New Roman"/>
            </a:endParaRPr>
          </a:p>
          <a:p>
            <a:pPr marL="57150" lvl="0" indent="-57150" algn="just" rtl="0">
              <a:lnSpc>
                <a:spcPct val="115000"/>
              </a:lnSpc>
              <a:spcBef>
                <a:spcPts val="0"/>
              </a:spcBef>
              <a:spcAft>
                <a:spcPts val="0"/>
              </a:spcAft>
              <a:buClr>
                <a:schemeClr val="dk1"/>
              </a:buClr>
              <a:buSzPts val="1100"/>
              <a:buFont typeface="Noto Sans Symbols"/>
              <a:buChar char="⮚"/>
            </a:pPr>
            <a:r>
              <a:rPr lang="en" sz="1600">
                <a:solidFill>
                  <a:schemeClr val="dk1"/>
                </a:solidFill>
                <a:latin typeface="Times New Roman"/>
                <a:ea typeface="Times New Roman"/>
                <a:cs typeface="Times New Roman"/>
                <a:sym typeface="Times New Roman"/>
              </a:rPr>
              <a:t>Our goal is to connect all the independent vehicles to a server that regulates traffic. This system will provide a new dimension to autonomous vehicles as independent autonomous vehicles depend mostly on visual data that they get from the surrounding. </a:t>
            </a:r>
            <a:endParaRPr sz="1600">
              <a:solidFill>
                <a:schemeClr val="dk1"/>
              </a:solidFill>
              <a:latin typeface="Times New Roman"/>
              <a:ea typeface="Times New Roman"/>
              <a:cs typeface="Times New Roman"/>
              <a:sym typeface="Times New Roman"/>
            </a:endParaRPr>
          </a:p>
          <a:p>
            <a:pPr marL="57150" lvl="0" indent="-57150" algn="just" rtl="0">
              <a:lnSpc>
                <a:spcPct val="115000"/>
              </a:lnSpc>
              <a:spcBef>
                <a:spcPts val="0"/>
              </a:spcBef>
              <a:spcAft>
                <a:spcPts val="0"/>
              </a:spcAft>
              <a:buClr>
                <a:schemeClr val="dk1"/>
              </a:buClr>
              <a:buSzPts val="1100"/>
              <a:buFont typeface="Noto Sans Symbols"/>
              <a:buChar char="⮚"/>
            </a:pPr>
            <a:r>
              <a:rPr lang="en" sz="1600">
                <a:solidFill>
                  <a:schemeClr val="dk1"/>
                </a:solidFill>
                <a:latin typeface="Times New Roman"/>
                <a:ea typeface="Times New Roman"/>
                <a:cs typeface="Times New Roman"/>
                <a:sym typeface="Times New Roman"/>
              </a:rPr>
              <a:t>Creating a link between them would result in taking more accurate and appropriate decision. Our project demonstrates the creation of link between vehicles to avoid traffic jams and accidents by using mini RC CARS and implementation of Arduino. </a:t>
            </a:r>
            <a:endParaRPr sz="1600">
              <a:solidFill>
                <a:schemeClr val="dk1"/>
              </a:solidFill>
              <a:latin typeface="Times New Roman"/>
              <a:ea typeface="Times New Roman"/>
              <a:cs typeface="Times New Roman"/>
              <a:sym typeface="Times New Roman"/>
            </a:endParaRPr>
          </a:p>
          <a:p>
            <a:pPr marL="57150" lvl="0" indent="-57150" algn="just" rtl="0">
              <a:lnSpc>
                <a:spcPct val="115000"/>
              </a:lnSpc>
              <a:spcBef>
                <a:spcPts val="0"/>
              </a:spcBef>
              <a:spcAft>
                <a:spcPts val="0"/>
              </a:spcAft>
              <a:buClr>
                <a:schemeClr val="dk1"/>
              </a:buClr>
              <a:buSzPts val="1100"/>
              <a:buFont typeface="Noto Sans Symbols"/>
              <a:buChar char="⮚"/>
            </a:pPr>
            <a:r>
              <a:rPr lang="en" sz="1600">
                <a:solidFill>
                  <a:schemeClr val="dk1"/>
                </a:solidFill>
                <a:latin typeface="Times New Roman"/>
                <a:ea typeface="Times New Roman"/>
                <a:cs typeface="Times New Roman"/>
                <a:sym typeface="Times New Roman"/>
              </a:rPr>
              <a:t>These mini cars would be able to communicate to each other via a computer which will act as a server and we intend to design an algorithm that would regulate the traffic of these mini cars. </a:t>
            </a:r>
            <a:endParaRPr sz="1600">
              <a:solidFill>
                <a:schemeClr val="dk1"/>
              </a:solidFill>
              <a:latin typeface="Times New Roman"/>
              <a:ea typeface="Times New Roman"/>
              <a:cs typeface="Times New Roman"/>
              <a:sym typeface="Times New Roman"/>
            </a:endParaRPr>
          </a:p>
          <a:p>
            <a:pPr marL="57150" lvl="0" indent="-57150" algn="just" rtl="0">
              <a:lnSpc>
                <a:spcPct val="115000"/>
              </a:lnSpc>
              <a:spcBef>
                <a:spcPts val="0"/>
              </a:spcBef>
              <a:spcAft>
                <a:spcPts val="0"/>
              </a:spcAft>
              <a:buClr>
                <a:schemeClr val="dk1"/>
              </a:buClr>
              <a:buSzPts val="1100"/>
              <a:buFont typeface="Noto Sans Symbols"/>
              <a:buChar char="⮚"/>
            </a:pPr>
            <a:r>
              <a:rPr lang="en" sz="1600">
                <a:solidFill>
                  <a:schemeClr val="dk1"/>
                </a:solidFill>
                <a:latin typeface="Times New Roman"/>
                <a:ea typeface="Times New Roman"/>
                <a:cs typeface="Times New Roman"/>
                <a:sym typeface="Times New Roman"/>
              </a:rPr>
              <a:t>Every car would be aware of the surrounding cars- their speed, direction, the route that they intend to go. This will Provide a broad range of data to make more accurate decisions by the algorithm.</a:t>
            </a:r>
            <a:endParaRPr sz="1600">
              <a:solidFill>
                <a:schemeClr val="dk1"/>
              </a:solidFill>
              <a:latin typeface="Times New Roman"/>
              <a:ea typeface="Times New Roman"/>
              <a:cs typeface="Times New Roman"/>
              <a:sym typeface="Times New Roman"/>
            </a:endParaRPr>
          </a:p>
          <a:p>
            <a:pPr marL="285750" lvl="0" indent="-107950" algn="ctr" rtl="0">
              <a:lnSpc>
                <a:spcPct val="100000"/>
              </a:lnSpc>
              <a:spcBef>
                <a:spcPts val="3000"/>
              </a:spcBef>
              <a:spcAft>
                <a:spcPts val="0"/>
              </a:spcAft>
              <a:buSzPts val="2800"/>
              <a:buFont typeface="Noto Sans Symbols"/>
              <a:buNone/>
            </a:pPr>
            <a:endParaRPr sz="16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107504" y="123478"/>
            <a:ext cx="3289662" cy="140152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800">
                <a:solidFill>
                  <a:schemeClr val="accent6"/>
                </a:solidFill>
              </a:rPr>
              <a:t>GHAT SECTION WARNINGS</a:t>
            </a:r>
            <a:endParaRPr sz="2800">
              <a:solidFill>
                <a:schemeClr val="accent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6084168" y="-127025"/>
            <a:ext cx="3059832" cy="14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EMERGENCY VEHICLES</a:t>
            </a:r>
            <a:endParaRPr sz="2800" b="1">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2"/>
        <p:cNvGrpSpPr/>
        <p:nvPr/>
      </p:nvGrpSpPr>
      <p:grpSpPr>
        <a:xfrm>
          <a:off x="0" y="0"/>
          <a:ext cx="0" cy="0"/>
          <a:chOff x="0" y="0"/>
          <a:chExt cx="0" cy="0"/>
        </a:xfrm>
      </p:grpSpPr>
      <p:sp>
        <p:nvSpPr>
          <p:cNvPr id="403" name="Google Shape;403;p54"/>
          <p:cNvSpPr txBox="1">
            <a:spLocks noGrp="1"/>
          </p:cNvSpPr>
          <p:nvPr>
            <p:ph type="title"/>
          </p:nvPr>
        </p:nvSpPr>
        <p:spPr>
          <a:xfrm>
            <a:off x="0" y="51470"/>
            <a:ext cx="4644008" cy="93610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AVOIDS PARKING</a:t>
            </a:r>
            <a:endParaRPr sz="2800" b="1">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CONGESTION</a:t>
            </a:r>
            <a:endParaRPr sz="2800" b="1">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55"/>
          <p:cNvSpPr txBox="1">
            <a:spLocks noGrp="1"/>
          </p:cNvSpPr>
          <p:nvPr>
            <p:ph type="title"/>
          </p:nvPr>
        </p:nvSpPr>
        <p:spPr>
          <a:xfrm>
            <a:off x="179512" y="3075806"/>
            <a:ext cx="5040560" cy="206769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AVOIDS BLIND SPOT</a:t>
            </a:r>
            <a:endParaRPr sz="2800" b="1">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ACCIDENTS</a:t>
            </a:r>
            <a:endParaRPr sz="2800" b="1">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490250" y="0"/>
            <a:ext cx="6367800" cy="78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800" b="1">
                <a:latin typeface="Times New Roman"/>
                <a:ea typeface="Times New Roman"/>
                <a:cs typeface="Times New Roman"/>
                <a:sym typeface="Times New Roman"/>
              </a:rPr>
              <a:t>CONCLUSION PHASE 1:</a:t>
            </a:r>
            <a:endParaRPr sz="2800" b="1">
              <a:latin typeface="Times New Roman"/>
              <a:ea typeface="Times New Roman"/>
              <a:cs typeface="Times New Roman"/>
              <a:sym typeface="Times New Roman"/>
            </a:endParaRPr>
          </a:p>
        </p:txBody>
      </p:sp>
      <p:sp>
        <p:nvSpPr>
          <p:cNvPr id="414" name="Google Shape;414;p56"/>
          <p:cNvSpPr txBox="1"/>
          <p:nvPr/>
        </p:nvSpPr>
        <p:spPr>
          <a:xfrm>
            <a:off x="566275" y="786000"/>
            <a:ext cx="7972500" cy="41148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Arial"/>
              <a:buChar char="❖"/>
            </a:pPr>
            <a:r>
              <a:rPr lang="en" sz="1800" b="0" i="0" u="none" strike="noStrike" cap="none">
                <a:solidFill>
                  <a:srgbClr val="000000"/>
                </a:solidFill>
                <a:latin typeface="Times New Roman"/>
                <a:ea typeface="Times New Roman"/>
                <a:cs typeface="Times New Roman"/>
                <a:sym typeface="Times New Roman"/>
              </a:rPr>
              <a:t>AS PRESENTED EARLIER OUR ALGORITHM IS BASED ON THE MATHEMATICAL EQUATIONS EXPLAINED EARLIER.</a:t>
            </a:r>
            <a:endParaRPr sz="18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Arial"/>
              <a:buChar char="❖"/>
            </a:pPr>
            <a:r>
              <a:rPr lang="en" sz="1800" b="0" i="0" u="none" strike="noStrike" cap="none">
                <a:solidFill>
                  <a:srgbClr val="000000"/>
                </a:solidFill>
                <a:latin typeface="Times New Roman"/>
                <a:ea typeface="Times New Roman"/>
                <a:cs typeface="Times New Roman"/>
                <a:sym typeface="Times New Roman"/>
              </a:rPr>
              <a:t>WE HAVE TRIED TO DERIVE SUCH EQUATIONS BASED ON FEW COMMON SCENARIOS.</a:t>
            </a:r>
            <a:endParaRPr sz="18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Arial"/>
              <a:buChar char="❖"/>
            </a:pPr>
            <a:r>
              <a:rPr lang="en" sz="1800" b="0" i="0" u="none" strike="noStrike" cap="none">
                <a:solidFill>
                  <a:srgbClr val="000000"/>
                </a:solidFill>
                <a:latin typeface="Times New Roman"/>
                <a:ea typeface="Times New Roman"/>
                <a:cs typeface="Times New Roman"/>
                <a:sym typeface="Times New Roman"/>
              </a:rPr>
              <a:t>THE ALGORITHM IS STILL UNDER DEVELOPMENT.</a:t>
            </a:r>
            <a:endParaRPr sz="18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Arial"/>
              <a:buChar char="❖"/>
            </a:pPr>
            <a:r>
              <a:rPr lang="en" sz="1800" b="0" i="0" u="none" strike="noStrike" cap="none">
                <a:solidFill>
                  <a:srgbClr val="000000"/>
                </a:solidFill>
                <a:latin typeface="Times New Roman"/>
                <a:ea typeface="Times New Roman"/>
                <a:cs typeface="Times New Roman"/>
                <a:sym typeface="Times New Roman"/>
              </a:rPr>
              <a:t>WE WILL BE USING WiSHIELD WHICH IS IMPLEMENTED TO CONNECT TO THE MC AND THE RC CARS.</a:t>
            </a:r>
            <a:endParaRPr sz="18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Arial"/>
              <a:buChar char="❖"/>
            </a:pPr>
            <a:r>
              <a:rPr lang="en" sz="1800" b="0" i="0" u="none" strike="noStrike" cap="none">
                <a:solidFill>
                  <a:srgbClr val="000000"/>
                </a:solidFill>
                <a:latin typeface="Times New Roman"/>
                <a:ea typeface="Times New Roman"/>
                <a:cs typeface="Times New Roman"/>
                <a:sym typeface="Times New Roman"/>
              </a:rPr>
              <a:t>IF WE WANT TO USE BLUETOOTH WE REQUIRE OTHER HARDWARE COMPONENTS. </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7"/>
          <p:cNvSpPr txBox="1">
            <a:spLocks noGrp="1"/>
          </p:cNvSpPr>
          <p:nvPr>
            <p:ph type="title"/>
          </p:nvPr>
        </p:nvSpPr>
        <p:spPr>
          <a:xfrm>
            <a:off x="490250" y="-1"/>
            <a:ext cx="6367800" cy="5012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1800" b="1">
                <a:latin typeface="Times New Roman"/>
                <a:ea typeface="Times New Roman"/>
                <a:cs typeface="Times New Roman"/>
                <a:sym typeface="Times New Roman"/>
              </a:rPr>
              <a:t>REFERENCES:</a:t>
            </a:r>
            <a:endParaRPr sz="1800" b="1">
              <a:latin typeface="Times New Roman"/>
              <a:ea typeface="Times New Roman"/>
              <a:cs typeface="Times New Roman"/>
              <a:sym typeface="Times New Roman"/>
            </a:endParaRPr>
          </a:p>
        </p:txBody>
      </p:sp>
      <p:sp>
        <p:nvSpPr>
          <p:cNvPr id="420" name="Google Shape;420;p57"/>
          <p:cNvSpPr txBox="1"/>
          <p:nvPr/>
        </p:nvSpPr>
        <p:spPr>
          <a:xfrm>
            <a:off x="566275" y="501275"/>
            <a:ext cx="8435400" cy="4474800"/>
          </a:xfrm>
          <a:prstGeom prst="rect">
            <a:avLst/>
          </a:prstGeom>
          <a:no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chemeClr val="hlink"/>
                </a:solidFill>
                <a:highlight>
                  <a:srgbClr val="FFFFFF"/>
                </a:highlight>
                <a:uFill>
                  <a:noFill/>
                </a:uFill>
                <a:latin typeface="Arial"/>
                <a:ea typeface="Arial"/>
                <a:cs typeface="Arial"/>
                <a:sym typeface="Arial"/>
                <a:hlinkClick r:id="rId3"/>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3"/>
              </a:rPr>
              <a:t>"Dedicated Short Range Communications (DSRC) Home"</a:t>
            </a:r>
            <a:r>
              <a:rPr lang="en" sz="1200" b="0" i="1" u="none" strike="noStrike" cap="none">
                <a:solidFill>
                  <a:srgbClr val="222222"/>
                </a:solidFill>
                <a:highlight>
                  <a:srgbClr val="FFFFFF"/>
                </a:highlight>
                <a:latin typeface="Times New Roman"/>
                <a:ea typeface="Times New Roman"/>
                <a:cs typeface="Times New Roman"/>
                <a:sym typeface="Times New Roman"/>
              </a:rPr>
              <a:t>. leearmstrong.com. Archived from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4"/>
              </a:rPr>
              <a:t>the original</a:t>
            </a:r>
            <a:r>
              <a:rPr lang="en" sz="1200" b="0" i="1" u="none" strike="noStrike" cap="none">
                <a:solidFill>
                  <a:srgbClr val="222222"/>
                </a:solidFill>
                <a:highlight>
                  <a:srgbClr val="FFFFFF"/>
                </a:highlight>
                <a:latin typeface="Times New Roman"/>
                <a:ea typeface="Times New Roman"/>
                <a:cs typeface="Times New Roman"/>
                <a:sym typeface="Times New Roman"/>
              </a:rPr>
              <a:t> on November 19, 2012. Retrieved 2008-02-29.</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17500" algn="just" rtl="0">
              <a:lnSpc>
                <a:spcPct val="115000"/>
              </a:lnSpc>
              <a:spcBef>
                <a:spcPts val="0"/>
              </a:spcBef>
              <a:spcAft>
                <a:spcPts val="0"/>
              </a:spcAft>
              <a:buClr>
                <a:srgbClr val="000000"/>
              </a:buClr>
              <a:buSzPts val="14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1" u="none" strike="noStrike" cap="none">
                <a:solidFill>
                  <a:srgbClr val="222222"/>
                </a:solidFill>
                <a:highlight>
                  <a:srgbClr val="FFFFFF"/>
                </a:highlight>
                <a:latin typeface="Times New Roman"/>
                <a:ea typeface="Times New Roman"/>
                <a:cs typeface="Times New Roman"/>
                <a:sym typeface="Times New Roman"/>
              </a:rPr>
              <a:t>M. Peden; Richard Scurfield; D. Sleet; D. Mohan; et al.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5"/>
              </a:rPr>
              <a:t>"World report on road traffic injury prevention"</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150" b="0" i="1" u="none" strike="noStrike" cap="none">
                <a:solidFill>
                  <a:srgbClr val="222222"/>
                </a:solidFill>
                <a:highlight>
                  <a:srgbClr val="FFFFFF"/>
                </a:highlight>
                <a:latin typeface="Times New Roman"/>
                <a:ea typeface="Times New Roman"/>
                <a:cs typeface="Times New Roman"/>
                <a:sym typeface="Times New Roman"/>
              </a:rPr>
              <a:t>(PDF)</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6"/>
              </a:rPr>
              <a:t>World Health Organization</a:t>
            </a:r>
            <a:r>
              <a:rPr lang="en" sz="1200" b="0" i="1" u="none" strike="noStrike" cap="none">
                <a:solidFill>
                  <a:srgbClr val="222222"/>
                </a:solidFill>
                <a:highlight>
                  <a:srgbClr val="FFFFFF"/>
                </a:highlight>
                <a:latin typeface="Times New Roman"/>
                <a:ea typeface="Times New Roman"/>
                <a:cs typeface="Times New Roman"/>
                <a:sym typeface="Times New Roman"/>
              </a:rPr>
              <a:t>. Retrieved 2008-02-29.</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17500" algn="just" rtl="0">
              <a:lnSpc>
                <a:spcPct val="115000"/>
              </a:lnSpc>
              <a:spcBef>
                <a:spcPts val="0"/>
              </a:spcBef>
              <a:spcAft>
                <a:spcPts val="0"/>
              </a:spcAft>
              <a:buClr>
                <a:srgbClr val="000000"/>
              </a:buClr>
              <a:buSzPts val="14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7"/>
              </a:rPr>
              <a:t>"Crashes Vs. Congestion -- What's the Cost to Society?"</a:t>
            </a:r>
            <a:r>
              <a:rPr lang="en" sz="1150" b="0" i="1" u="none" strike="noStrike" cap="none">
                <a:solidFill>
                  <a:srgbClr val="222222"/>
                </a:solidFill>
                <a:highlight>
                  <a:srgbClr val="FFFFFF"/>
                </a:highlight>
                <a:latin typeface="Times New Roman"/>
                <a:ea typeface="Times New Roman"/>
                <a:cs typeface="Times New Roman"/>
                <a:sym typeface="Times New Roman"/>
              </a:rPr>
              <a:t>(PDF)</a:t>
            </a:r>
            <a:r>
              <a:rPr lang="en" sz="1200" b="0" i="1" u="none" strike="noStrike" cap="none">
                <a:solidFill>
                  <a:srgbClr val="222222"/>
                </a:solidFill>
                <a:highlight>
                  <a:srgbClr val="FFFFFF"/>
                </a:highlight>
                <a:latin typeface="Times New Roman"/>
                <a:ea typeface="Times New Roman"/>
                <a:cs typeface="Times New Roman"/>
                <a:sym typeface="Times New Roman"/>
              </a:rPr>
              <a:t>. American Automobile Association. Archived from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8"/>
              </a:rPr>
              <a:t>the original</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150" b="0" i="1" u="none" strike="noStrike" cap="none">
                <a:solidFill>
                  <a:srgbClr val="222222"/>
                </a:solidFill>
                <a:highlight>
                  <a:srgbClr val="FFFFFF"/>
                </a:highlight>
                <a:latin typeface="Times New Roman"/>
                <a:ea typeface="Times New Roman"/>
                <a:cs typeface="Times New Roman"/>
                <a:sym typeface="Times New Roman"/>
              </a:rPr>
              <a:t>(PDF)</a:t>
            </a:r>
            <a:r>
              <a:rPr lang="en" sz="1200" b="0" i="1" u="none" strike="noStrike" cap="none">
                <a:solidFill>
                  <a:srgbClr val="222222"/>
                </a:solidFill>
                <a:highlight>
                  <a:srgbClr val="FFFFFF"/>
                </a:highlight>
                <a:latin typeface="Times New Roman"/>
                <a:ea typeface="Times New Roman"/>
                <a:cs typeface="Times New Roman"/>
                <a:sym typeface="Times New Roman"/>
              </a:rPr>
              <a:t> on 2012-02-01. Retrieved 2011-11-30.</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9"/>
              </a:rPr>
              <a:t>"Vehicle Infrastructure Integration (VII)"</a:t>
            </a:r>
            <a:r>
              <a:rPr lang="en" sz="1200" b="0" i="1" u="none" strike="noStrike" cap="none">
                <a:solidFill>
                  <a:srgbClr val="222222"/>
                </a:solidFill>
                <a:highlight>
                  <a:srgbClr val="FFFFFF"/>
                </a:highlight>
                <a:latin typeface="Times New Roman"/>
                <a:ea typeface="Times New Roman"/>
                <a:cs typeface="Times New Roman"/>
                <a:sym typeface="Times New Roman"/>
              </a:rPr>
              <a:t>. its.dot.gov. Retrieved 2008-02-29.</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chemeClr val="hlink"/>
                </a:solidFill>
                <a:highlight>
                  <a:srgbClr val="FFFFFF"/>
                </a:highlight>
                <a:uFill>
                  <a:noFill/>
                </a:uFill>
                <a:latin typeface="Arial"/>
                <a:ea typeface="Arial"/>
                <a:cs typeface="Arial"/>
                <a:sym typeface="Arial"/>
                <a:hlinkClick r:id="rId10"/>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0"/>
              </a:rPr>
              <a:t>"The world health report 2002 - Reducing Risks, Promoting Healthy Life"</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6"/>
              </a:rPr>
              <a:t>World Health Organization</a:t>
            </a:r>
            <a:r>
              <a:rPr lang="en" sz="1200" b="0" i="1" u="none" strike="noStrike" cap="none">
                <a:solidFill>
                  <a:srgbClr val="222222"/>
                </a:solidFill>
                <a:highlight>
                  <a:srgbClr val="FFFFFF"/>
                </a:highlight>
                <a:latin typeface="Times New Roman"/>
                <a:ea typeface="Times New Roman"/>
                <a:cs typeface="Times New Roman"/>
                <a:sym typeface="Times New Roman"/>
              </a:rPr>
              <a:t>. Retrieved 2008-02-29.</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1"/>
              </a:rPr>
              <a:t>"First Toyota cars to include V2V and V2I communication by the end of 2015"</a:t>
            </a:r>
            <a:r>
              <a:rPr lang="en" sz="1200" b="0" i="1" u="none" strike="noStrike" cap="none">
                <a:solidFill>
                  <a:srgbClr val="222222"/>
                </a:solidFill>
                <a:highlight>
                  <a:srgbClr val="FFFFFF"/>
                </a:highlight>
                <a:latin typeface="Times New Roman"/>
                <a:ea typeface="Times New Roman"/>
                <a:cs typeface="Times New Roman"/>
                <a:sym typeface="Times New Roman"/>
              </a:rPr>
              <a:t>. IEEE. Retrieved 13 April 2017.</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2"/>
              </a:rPr>
              <a:t>"Technical Approach"</a:t>
            </a:r>
            <a:r>
              <a:rPr lang="en" sz="1200" b="0" i="1" u="none" strike="noStrike" cap="none">
                <a:solidFill>
                  <a:srgbClr val="222222"/>
                </a:solidFill>
                <a:highlight>
                  <a:srgbClr val="FFFFFF"/>
                </a:highlight>
                <a:latin typeface="Times New Roman"/>
                <a:ea typeface="Times New Roman"/>
                <a:cs typeface="Times New Roman"/>
                <a:sym typeface="Times New Roman"/>
              </a:rPr>
              <a:t>. Car 2 Car. Retrieved August 13, 2016.</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0" u="sng" strike="noStrike" cap="none">
                <a:solidFill>
                  <a:schemeClr val="hlink"/>
                </a:solidFill>
                <a:highlight>
                  <a:srgbClr val="FFFFFF"/>
                </a:highlight>
                <a:latin typeface="Times New Roman"/>
                <a:ea typeface="Times New Roman"/>
                <a:cs typeface="Times New Roman"/>
                <a:sym typeface="Times New Roman"/>
                <a:hlinkClick r:id="rId13"/>
              </a:rPr>
              <a:t>US</a:t>
            </a:r>
            <a:r>
              <a:rPr lang="en" sz="1200" b="0" i="0" u="none" strike="noStrike" cap="none">
                <a:solidFill>
                  <a:srgbClr val="222222"/>
                </a:solidFill>
                <a:highlight>
                  <a:srgbClr val="FFFFFF"/>
                </a:highlight>
                <a:latin typeface="Times New Roman"/>
                <a:ea typeface="Times New Roman"/>
                <a:cs typeface="Times New Roman"/>
                <a:sym typeface="Times New Roman"/>
              </a:rPr>
              <a:t>, van Oldenborgh, et al., "SYSTEM AND METHOD FOR DISTRIBUTED DATA NETWORK HAVING A DYNAMIC TOPOLOGY OF COMMUNICATING A PLURALITY OF PRODUCTION NODES WITH A PLURALITY OF CONSUMER NODES WITHOUT INTERMEDIATE NODE LOGICALLY", issued June 20, 2006</a:t>
            </a:r>
            <a:endParaRPr sz="1200" b="0" i="0"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none" strike="noStrike" cap="none">
                <a:solidFill>
                  <a:srgbClr val="222222"/>
                </a:solidFill>
                <a:highlight>
                  <a:srgbClr val="FFFFFF"/>
                </a:highlight>
                <a:latin typeface="Times New Roman"/>
                <a:ea typeface="Times New Roman"/>
                <a:cs typeface="Times New Roman"/>
                <a:sym typeface="Times New Roman"/>
              </a:rPr>
              <a:t>Bigelow, Pete.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4"/>
              </a:rPr>
              <a:t>"Feds Want V2V Communication in New Cars Starting in 2021"</a:t>
            </a:r>
            <a:r>
              <a:rPr lang="en" sz="1200" b="0" i="1" u="none" strike="noStrike" cap="none">
                <a:solidFill>
                  <a:srgbClr val="222222"/>
                </a:solidFill>
                <a:highlight>
                  <a:srgbClr val="FFFFFF"/>
                </a:highlight>
                <a:latin typeface="Times New Roman"/>
                <a:ea typeface="Times New Roman"/>
                <a:cs typeface="Times New Roman"/>
                <a:sym typeface="Times New Roman"/>
              </a:rPr>
              <a:t>. Car and Driver. Retrieved 29 January 2017.</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17500" algn="just" rtl="0">
              <a:lnSpc>
                <a:spcPct val="115000"/>
              </a:lnSpc>
              <a:spcBef>
                <a:spcPts val="0"/>
              </a:spcBef>
              <a:spcAft>
                <a:spcPts val="0"/>
              </a:spcAft>
              <a:buClr>
                <a:srgbClr val="000000"/>
              </a:buClr>
              <a:buSzPts val="14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none" strike="noStrike" cap="none">
                <a:solidFill>
                  <a:srgbClr val="222222"/>
                </a:solidFill>
                <a:highlight>
                  <a:srgbClr val="FFFFFF"/>
                </a:highlight>
                <a:latin typeface="Times New Roman"/>
                <a:ea typeface="Times New Roman"/>
                <a:cs typeface="Times New Roman"/>
                <a:sym typeface="Times New Roman"/>
              </a:rPr>
              <a:t>Harding, J (2014).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5"/>
              </a:rPr>
              <a:t>"Vehicle-to-vehicle communications: Readiness of V2V technology for application"</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150" b="0" i="1" u="none" strike="noStrike" cap="none">
                <a:solidFill>
                  <a:srgbClr val="222222"/>
                </a:solidFill>
                <a:highlight>
                  <a:srgbClr val="FFFFFF"/>
                </a:highlight>
                <a:latin typeface="Times New Roman"/>
                <a:ea typeface="Times New Roman"/>
                <a:cs typeface="Times New Roman"/>
                <a:sym typeface="Times New Roman"/>
              </a:rPr>
              <a:t>(PDF)</a:t>
            </a:r>
            <a:r>
              <a:rPr lang="en" sz="1200" b="0" i="1" u="none" strike="noStrike" cap="none">
                <a:solidFill>
                  <a:srgbClr val="222222"/>
                </a:solidFill>
                <a:highlight>
                  <a:srgbClr val="FFFFFF"/>
                </a:highlight>
                <a:latin typeface="Times New Roman"/>
                <a:ea typeface="Times New Roman"/>
                <a:cs typeface="Times New Roman"/>
                <a:sym typeface="Times New Roman"/>
              </a:rPr>
              <a:t>. nhtsa.gov.</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17500" algn="just" rtl="0">
              <a:lnSpc>
                <a:spcPct val="115000"/>
              </a:lnSpc>
              <a:spcBef>
                <a:spcPts val="0"/>
              </a:spcBef>
              <a:spcAft>
                <a:spcPts val="0"/>
              </a:spcAft>
              <a:buClr>
                <a:srgbClr val="000000"/>
              </a:buClr>
              <a:buSzPts val="14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chemeClr val="hlink"/>
                </a:solidFill>
                <a:highlight>
                  <a:srgbClr val="FFFFFF"/>
                </a:highlight>
                <a:uFill>
                  <a:noFill/>
                </a:uFill>
                <a:latin typeface="Arial"/>
                <a:ea typeface="Arial"/>
                <a:cs typeface="Arial"/>
                <a:sym typeface="Arial"/>
                <a:hlinkClick r:id="rId16"/>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6"/>
              </a:rPr>
              <a:t>Austroads</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7"/>
              </a:rPr>
              <a:t>"Austroads' Submission to the '2014 Review of the Motor Vehicle Standards Act 1989"</a:t>
            </a:r>
            <a:r>
              <a:rPr lang="en" sz="1200" b="0" i="1" u="none" strike="noStrike" cap="none">
                <a:solidFill>
                  <a:srgbClr val="222222"/>
                </a:solidFill>
                <a:highlight>
                  <a:srgbClr val="FFFFFF"/>
                </a:highlight>
                <a:latin typeface="Times New Roman"/>
                <a:ea typeface="Times New Roman"/>
                <a:cs typeface="Times New Roman"/>
                <a:sym typeface="Times New Roman"/>
              </a:rPr>
              <a:t> </a:t>
            </a:r>
            <a:r>
              <a:rPr lang="en" sz="1150" b="0" i="1" u="none" strike="noStrike" cap="none">
                <a:solidFill>
                  <a:srgbClr val="222222"/>
                </a:solidFill>
                <a:highlight>
                  <a:srgbClr val="FFFFFF"/>
                </a:highlight>
                <a:latin typeface="Times New Roman"/>
                <a:ea typeface="Times New Roman"/>
                <a:cs typeface="Times New Roman"/>
                <a:sym typeface="Times New Roman"/>
              </a:rPr>
              <a:t>(PDF)</a:t>
            </a:r>
            <a:r>
              <a:rPr lang="en" sz="1200" b="0" i="1" u="none" strike="noStrike" cap="none">
                <a:solidFill>
                  <a:srgbClr val="222222"/>
                </a:solidFill>
                <a:highlight>
                  <a:srgbClr val="FFFFFF"/>
                </a:highlight>
                <a:latin typeface="Times New Roman"/>
                <a:ea typeface="Times New Roman"/>
                <a:cs typeface="Times New Roman"/>
                <a:sym typeface="Times New Roman"/>
              </a:rPr>
              <a:t>. Department of Infrastructure and Development (Australia). Retrieved 29 January2017.</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chemeClr val="hlink"/>
                </a:solidFill>
                <a:highlight>
                  <a:srgbClr val="FFFFFF"/>
                </a:highlight>
                <a:uFill>
                  <a:noFill/>
                </a:uFill>
                <a:latin typeface="Arial"/>
                <a:ea typeface="Arial"/>
                <a:cs typeface="Arial"/>
                <a:sym typeface="Arial"/>
                <a:hlinkClick r:id="rId18"/>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8"/>
              </a:rPr>
              <a:t>"Radiocommunications (Intelligent Transport Systems) Class Licence 2017"</a:t>
            </a:r>
            <a:r>
              <a:rPr lang="en" sz="1200" b="0" i="1" u="none" strike="noStrike" cap="none">
                <a:solidFill>
                  <a:srgbClr val="222222"/>
                </a:solidFill>
                <a:highlight>
                  <a:srgbClr val="FFFFFF"/>
                </a:highlight>
                <a:latin typeface="Times New Roman"/>
                <a:ea typeface="Times New Roman"/>
                <a:cs typeface="Times New Roman"/>
                <a:sym typeface="Times New Roman"/>
              </a:rPr>
              <a:t>. Federal Register of Legislation. Retrieved 9 October 2018.</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304800" algn="just" rtl="0">
              <a:lnSpc>
                <a:spcPct val="115000"/>
              </a:lnSpc>
              <a:spcBef>
                <a:spcPts val="0"/>
              </a:spcBef>
              <a:spcAft>
                <a:spcPts val="0"/>
              </a:spcAft>
              <a:buClr>
                <a:srgbClr val="000000"/>
              </a:buClr>
              <a:buSzPts val="1200"/>
              <a:buFont typeface="Arial"/>
              <a:buChar char="●"/>
            </a:pPr>
            <a:r>
              <a:rPr lang="en" sz="1200" b="0" i="0" u="none" strike="noStrike" cap="none">
                <a:solidFill>
                  <a:srgbClr val="222222"/>
                </a:solidFill>
                <a:highlight>
                  <a:srgbClr val="FFFFFF"/>
                </a:highlight>
                <a:latin typeface="Arial"/>
                <a:ea typeface="Arial"/>
                <a:cs typeface="Arial"/>
                <a:sym typeface="Arial"/>
              </a:rPr>
              <a:t>  </a:t>
            </a:r>
            <a:r>
              <a:rPr lang="en" sz="1200" b="0" i="0" u="none" strike="noStrike" cap="none">
                <a:solidFill>
                  <a:srgbClr val="222222"/>
                </a:solidFill>
                <a:highlight>
                  <a:srgbClr val="FFFFFF"/>
                </a:highlight>
                <a:latin typeface="Times New Roman"/>
                <a:ea typeface="Times New Roman"/>
                <a:cs typeface="Times New Roman"/>
                <a:sym typeface="Times New Roman"/>
              </a:rPr>
              <a:t> </a:t>
            </a:r>
            <a:r>
              <a:rPr lang="en" sz="1200" b="0" i="1" u="sng" strike="noStrike" cap="none">
                <a:solidFill>
                  <a:schemeClr val="hlink"/>
                </a:solidFill>
                <a:highlight>
                  <a:srgbClr val="FFFFFF"/>
                </a:highlight>
                <a:latin typeface="Times New Roman"/>
                <a:ea typeface="Times New Roman"/>
                <a:cs typeface="Times New Roman"/>
                <a:sym typeface="Times New Roman"/>
                <a:hlinkClick r:id="rId19"/>
              </a:rPr>
              <a:t>"UC Berkeley-Audi Pact Places Smart-Engine Research on Bay Area Roads"</a:t>
            </a:r>
            <a:r>
              <a:rPr lang="en" sz="1200" b="0" i="1" u="none" strike="noStrike" cap="none">
                <a:solidFill>
                  <a:srgbClr val="222222"/>
                </a:solidFill>
                <a:highlight>
                  <a:srgbClr val="FFFFFF"/>
                </a:highlight>
                <a:latin typeface="Times New Roman"/>
                <a:ea typeface="Times New Roman"/>
                <a:cs typeface="Times New Roman"/>
                <a:sym typeface="Times New Roman"/>
              </a:rPr>
              <a:t>. berkeley.edu. Retrieved 2008-02-29.</a:t>
            </a:r>
            <a:endParaRPr sz="1200" b="0" i="1" u="none" strike="noStrike" cap="none">
              <a:solidFill>
                <a:srgbClr val="222222"/>
              </a:solidFill>
              <a:highlight>
                <a:srgbClr val="FFFFFF"/>
              </a:highlight>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82950" y="450150"/>
            <a:ext cx="67752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400"/>
              <a:t>Meet Peter</a:t>
            </a:r>
            <a:endParaRPr sz="2400"/>
          </a:p>
          <a:p>
            <a:pPr marL="0" lvl="0" indent="0" algn="l" rtl="0">
              <a:lnSpc>
                <a:spcPct val="100000"/>
              </a:lnSpc>
              <a:spcBef>
                <a:spcPts val="0"/>
              </a:spcBef>
              <a:spcAft>
                <a:spcPts val="0"/>
              </a:spcAft>
              <a:buSzPts val="4800"/>
              <a:buNone/>
            </a:pPr>
            <a:r>
              <a:rPr lang="en" sz="2400"/>
              <a:t>A school going kid. </a:t>
            </a:r>
            <a:endParaRPr sz="2400"/>
          </a:p>
        </p:txBody>
      </p:sp>
      <p:pic>
        <p:nvPicPr>
          <p:cNvPr id="83" name="Google Shape;83;p17"/>
          <p:cNvPicPr preferRelativeResize="0"/>
          <p:nvPr/>
        </p:nvPicPr>
        <p:blipFill rotWithShape="1">
          <a:blip r:embed="rId3">
            <a:alphaModFix/>
          </a:blip>
          <a:srcRect l="43970" r="4140" b="6871"/>
          <a:stretch/>
        </p:blipFill>
        <p:spPr>
          <a:xfrm>
            <a:off x="5407799" y="276525"/>
            <a:ext cx="3662451" cy="4790149"/>
          </a:xfrm>
          <a:prstGeom prst="rect">
            <a:avLst/>
          </a:prstGeom>
          <a:noFill/>
          <a:ln>
            <a:noFill/>
          </a:ln>
        </p:spPr>
      </p:pic>
      <p:sp>
        <p:nvSpPr>
          <p:cNvPr id="84" name="Google Shape;84;p17"/>
          <p:cNvSpPr txBox="1"/>
          <p:nvPr/>
        </p:nvSpPr>
        <p:spPr>
          <a:xfrm>
            <a:off x="1562400" y="3484300"/>
            <a:ext cx="7333500" cy="85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
        <p:nvSpPr>
          <p:cNvPr id="85" name="Google Shape;85;p17"/>
          <p:cNvSpPr txBox="1"/>
          <p:nvPr/>
        </p:nvSpPr>
        <p:spPr>
          <a:xfrm>
            <a:off x="82950" y="580200"/>
            <a:ext cx="4346400" cy="9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1C4587"/>
                </a:solidFill>
                <a:latin typeface="Arial"/>
                <a:ea typeface="Arial"/>
                <a:cs typeface="Arial"/>
                <a:sym typeface="Arial"/>
              </a:rPr>
              <a:t>PROBLEM STATEMENT</a:t>
            </a:r>
            <a:endParaRPr sz="2800" b="1" i="0" u="none" strike="noStrike" cap="none">
              <a:solidFill>
                <a:srgbClr val="1C4587"/>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endParaRPr/>
          </a:p>
        </p:txBody>
      </p:sp>
      <p:pic>
        <p:nvPicPr>
          <p:cNvPr id="91" name="Google Shape;91;p18"/>
          <p:cNvPicPr preferRelativeResize="0"/>
          <p:nvPr/>
        </p:nvPicPr>
        <p:blipFill rotWithShape="1">
          <a:blip r:embed="rId3">
            <a:alphaModFix/>
          </a:blip>
          <a:srcRect/>
          <a:stretch/>
        </p:blipFill>
        <p:spPr>
          <a:xfrm>
            <a:off x="467544" y="403350"/>
            <a:ext cx="7715256" cy="4507471"/>
          </a:xfrm>
          <a:prstGeom prst="rect">
            <a:avLst/>
          </a:prstGeom>
          <a:noFill/>
          <a:ln>
            <a:noFill/>
          </a:ln>
        </p:spPr>
      </p:pic>
      <p:sp>
        <p:nvSpPr>
          <p:cNvPr id="92" name="Google Shape;92;p18"/>
          <p:cNvSpPr txBox="1"/>
          <p:nvPr/>
        </p:nvSpPr>
        <p:spPr>
          <a:xfrm>
            <a:off x="1004700" y="0"/>
            <a:ext cx="6526200" cy="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0000"/>
                </a:solidFill>
                <a:latin typeface="Nunito"/>
                <a:ea typeface="Nunito"/>
                <a:cs typeface="Nunito"/>
                <a:sym typeface="Nunito"/>
              </a:rPr>
              <a:t> </a:t>
            </a:r>
            <a:r>
              <a:rPr lang="en" sz="2400" b="1" i="0" u="none" strike="noStrike" cap="none">
                <a:solidFill>
                  <a:srgbClr val="FF0000"/>
                </a:solidFill>
                <a:latin typeface="Nunito"/>
                <a:ea typeface="Nunito"/>
                <a:cs typeface="Nunito"/>
                <a:sym typeface="Nunito"/>
              </a:rPr>
              <a:t>This is how Peter’s way to school looks like</a:t>
            </a:r>
            <a:endParaRPr sz="2400" b="1" i="0" u="none" strike="noStrike" cap="none">
              <a:solidFill>
                <a:srgbClr val="FF0000"/>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67544" y="411510"/>
            <a:ext cx="6367800" cy="4090800"/>
          </a:xfrm>
          <a:prstGeom prst="rect">
            <a:avLst/>
          </a:prstGeom>
          <a:noFill/>
          <a:ln>
            <a:noFill/>
          </a:ln>
        </p:spPr>
        <p:txBody>
          <a:bodyPr spcFirstLastPara="1" wrap="square" lIns="91425" tIns="91425" rIns="91425" bIns="91425" anchor="ctr" anchorCtr="0">
            <a:noAutofit/>
          </a:bodyPr>
          <a:lstStyle/>
          <a:p>
            <a:pPr marL="457200" lvl="0" indent="0" algn="l" rtl="0">
              <a:lnSpc>
                <a:spcPct val="100000"/>
              </a:lnSpc>
              <a:spcBef>
                <a:spcPts val="0"/>
              </a:spcBef>
              <a:spcAft>
                <a:spcPts val="0"/>
              </a:spcAft>
              <a:buSzPts val="4800"/>
              <a:buNone/>
            </a:pPr>
            <a:r>
              <a:rPr lang="en" sz="2800"/>
              <a:t>The observations that peter made on his way to school are:- </a:t>
            </a:r>
            <a:br>
              <a:rPr lang="en" sz="2800"/>
            </a:br>
            <a:endParaRPr sz="2800"/>
          </a:p>
          <a:p>
            <a:pPr marL="457200" lvl="0" indent="-381000" algn="l" rtl="0">
              <a:lnSpc>
                <a:spcPct val="100000"/>
              </a:lnSpc>
              <a:spcBef>
                <a:spcPts val="0"/>
              </a:spcBef>
              <a:spcAft>
                <a:spcPts val="0"/>
              </a:spcAft>
              <a:buSzPts val="2400"/>
              <a:buChar char="●"/>
            </a:pPr>
            <a:r>
              <a:rPr lang="en" sz="1800">
                <a:latin typeface="Times New Roman"/>
                <a:ea typeface="Times New Roman"/>
                <a:cs typeface="Times New Roman"/>
                <a:sym typeface="Times New Roman"/>
              </a:rPr>
              <a:t>It takes at least 45 mins to cover the distance of 10 kms.</a:t>
            </a:r>
            <a:endParaRPr sz="1800">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Char char="●"/>
            </a:pPr>
            <a:r>
              <a:rPr lang="en" sz="1800">
                <a:latin typeface="Times New Roman"/>
                <a:ea typeface="Times New Roman"/>
                <a:cs typeface="Times New Roman"/>
                <a:sym typeface="Times New Roman"/>
              </a:rPr>
              <a:t>Usually the ambulances get stuck in the traffic </a:t>
            </a:r>
            <a:endParaRPr sz="1800">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Char char="●"/>
            </a:pPr>
            <a:r>
              <a:rPr lang="en" sz="1800">
                <a:latin typeface="Times New Roman"/>
                <a:ea typeface="Times New Roman"/>
                <a:cs typeface="Times New Roman"/>
                <a:sym typeface="Times New Roman"/>
              </a:rPr>
              <a:t>Sometimes the traffic police are unable to clear the traffic on time.</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4800"/>
              <a:buNone/>
            </a:pPr>
            <a:endParaRPr sz="2400" b="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0" y="0"/>
            <a:ext cx="2411760" cy="199568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1800">
                <a:solidFill>
                  <a:srgbClr val="C00000"/>
                </a:solidFill>
              </a:rPr>
              <a:t>Vehicle to vehicle communication can save time,fuel and lives.</a:t>
            </a:r>
            <a:endParaRPr sz="1800">
              <a:solidFill>
                <a:srgbClr val="C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2400" b="1" u="sng">
                <a:solidFill>
                  <a:srgbClr val="000000"/>
                </a:solidFill>
              </a:rPr>
              <a:t>Basic Model:</a:t>
            </a:r>
            <a:endParaRPr sz="2400" b="1" u="sng">
              <a:solidFill>
                <a:srgbClr val="000000"/>
              </a:solidFill>
            </a:endParaRPr>
          </a:p>
          <a:p>
            <a:pPr marL="0" lvl="0" indent="0" algn="l" rtl="0">
              <a:lnSpc>
                <a:spcPct val="100000"/>
              </a:lnSpc>
              <a:spcBef>
                <a:spcPts val="0"/>
              </a:spcBef>
              <a:spcAft>
                <a:spcPts val="0"/>
              </a:spcAft>
              <a:buSzPts val="4800"/>
              <a:buNone/>
            </a:pPr>
            <a:r>
              <a:rPr lang="en" sz="2400"/>
              <a:t>Sharing of data</a:t>
            </a:r>
            <a:br>
              <a:rPr lang="en" sz="2400"/>
            </a:br>
            <a:r>
              <a:rPr lang="en" sz="2400"/>
              <a:t>A.speed</a:t>
            </a:r>
            <a:br>
              <a:rPr lang="en" sz="2400"/>
            </a:br>
            <a:r>
              <a:rPr lang="en" sz="2400"/>
              <a:t>B. position</a:t>
            </a:r>
            <a:br>
              <a:rPr lang="en" sz="2400"/>
            </a:br>
            <a:r>
              <a:rPr lang="en" sz="2400"/>
              <a:t>C. projected path</a:t>
            </a:r>
            <a:endParaRPr sz="2400"/>
          </a:p>
          <a:p>
            <a:pPr marL="0" lvl="0" indent="0" algn="l" rtl="0">
              <a:lnSpc>
                <a:spcPct val="100000"/>
              </a:lnSpc>
              <a:spcBef>
                <a:spcPts val="0"/>
              </a:spcBef>
              <a:spcAft>
                <a:spcPts val="0"/>
              </a:spcAft>
              <a:buSzPts val="4800"/>
              <a:buNone/>
            </a:pPr>
            <a:endParaRPr sz="2400"/>
          </a:p>
          <a:p>
            <a:pPr marL="0" lvl="0" indent="0" algn="l" rtl="0">
              <a:lnSpc>
                <a:spcPct val="100000"/>
              </a:lnSpc>
              <a:spcBef>
                <a:spcPts val="0"/>
              </a:spcBef>
              <a:spcAft>
                <a:spcPts val="0"/>
              </a:spcAft>
              <a:buSzPts val="4800"/>
              <a:buNone/>
            </a:pPr>
            <a:endParaRPr/>
          </a:p>
        </p:txBody>
      </p:sp>
      <p:pic>
        <p:nvPicPr>
          <p:cNvPr id="108" name="Google Shape;108;p21"/>
          <p:cNvPicPr preferRelativeResize="0"/>
          <p:nvPr/>
        </p:nvPicPr>
        <p:blipFill rotWithShape="1">
          <a:blip r:embed="rId3">
            <a:alphaModFix/>
          </a:blip>
          <a:srcRect/>
          <a:stretch/>
        </p:blipFill>
        <p:spPr>
          <a:xfrm>
            <a:off x="3991975" y="254425"/>
            <a:ext cx="5051376" cy="48276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1307</Words>
  <Application>Microsoft Office PowerPoint</Application>
  <PresentationFormat>On-screen Show (16:9)</PresentationFormat>
  <Paragraphs>185</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Comic Sans MS</vt:lpstr>
      <vt:lpstr>Book Antiqua</vt:lpstr>
      <vt:lpstr>Nunito</vt:lpstr>
      <vt:lpstr>Noto Sans Symbols</vt:lpstr>
      <vt:lpstr>Times New Roman</vt:lpstr>
      <vt:lpstr>Simple Light</vt:lpstr>
      <vt:lpstr>PowerPoint Presentation</vt:lpstr>
      <vt:lpstr>CONTENTS</vt:lpstr>
      <vt:lpstr>ABSTRACT</vt:lpstr>
      <vt:lpstr>INTRODUCTION</vt:lpstr>
      <vt:lpstr>Meet Peter A school going kid. </vt:lpstr>
      <vt:lpstr>PowerPoint Presentation</vt:lpstr>
      <vt:lpstr>The observations that peter made on his way to school are:-   It takes at least 45 mins to cover the distance of 10 kms. Usually the ambulances get stuck in the traffic  Sometimes the traffic police are unable to clear the traffic on time. </vt:lpstr>
      <vt:lpstr>Vehicle to vehicle communication can save time,fuel and lives.</vt:lpstr>
      <vt:lpstr>Basic Model: Sharing of data A.speed B. position C. projected path  </vt:lpstr>
      <vt:lpstr> Meet Dr. Mewton  He is all about math and he has presented us a collision problem</vt:lpstr>
      <vt:lpstr>PowerPoint Presentation</vt:lpstr>
      <vt:lpstr>Our algorithm chooses one of 6 possible solution to avoid collision.</vt:lpstr>
      <vt:lpstr>Lets have a look on possible practical collisions.</vt:lpstr>
      <vt:lpstr>PowerPoint Presentation</vt:lpstr>
      <vt:lpstr>The solution to all these problems are implemented in the following ways:</vt:lpstr>
      <vt:lpstr>1)Platooning</vt:lpstr>
      <vt:lpstr>2)Lane change solution</vt:lpstr>
      <vt:lpstr>PowerPoint Presentation</vt:lpstr>
      <vt:lpstr>PowerPoint Presentation</vt:lpstr>
      <vt:lpstr>3)Lane change warning</vt:lpstr>
      <vt:lpstr>4)U-Turn/turn Warning </vt:lpstr>
      <vt:lpstr>5)Blind spot warning</vt:lpstr>
      <vt:lpstr>UNIFIED SOLUTION </vt:lpstr>
      <vt:lpstr>THE CIRCLE ALGORITHM</vt:lpstr>
      <vt:lpstr>PowerPoint Presentation</vt:lpstr>
      <vt:lpstr>SYSTEM REQUIREMENTS:</vt:lpstr>
      <vt:lpstr>PowerPoint Presentation</vt:lpstr>
      <vt:lpstr>RC CARS</vt:lpstr>
      <vt:lpstr>REMOTE CONTROLLER</vt:lpstr>
      <vt:lpstr>PATCH CORDS</vt:lpstr>
      <vt:lpstr>ARDUINO UNO</vt:lpstr>
      <vt:lpstr>SERVER SYSTEM</vt:lpstr>
      <vt:lpstr>SOFTWARE REQUIREMENTS</vt:lpstr>
      <vt:lpstr>ARDUINO APPLICATION</vt:lpstr>
      <vt:lpstr>OPERATING SYSTEM PLATFORM</vt:lpstr>
      <vt:lpstr>ARCHITECTURE:</vt:lpstr>
      <vt:lpstr>APPLICATIONS  </vt:lpstr>
      <vt:lpstr>   Traffic control</vt:lpstr>
      <vt:lpstr>Safety at intersections</vt:lpstr>
      <vt:lpstr>GHAT SECTION WARNINGS</vt:lpstr>
      <vt:lpstr>EMERGENCY VEHICLES</vt:lpstr>
      <vt:lpstr>AVOIDS PARKING CONGESTION</vt:lpstr>
      <vt:lpstr>AVOIDS BLIND SPOT ACCIDENTS</vt:lpstr>
      <vt:lpstr>CONCLUSION PHASE 1:</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hp-pc</cp:lastModifiedBy>
  <cp:revision>8</cp:revision>
  <dcterms:modified xsi:type="dcterms:W3CDTF">2019-07-28T12:27:29Z</dcterms:modified>
</cp:coreProperties>
</file>